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8"/>
  </p:notesMasterIdLst>
  <p:sldIdLst>
    <p:sldId id="274" r:id="rId2"/>
    <p:sldId id="259" r:id="rId3"/>
    <p:sldId id="260" r:id="rId4"/>
    <p:sldId id="275" r:id="rId5"/>
    <p:sldId id="277" r:id="rId6"/>
    <p:sldId id="261" r:id="rId7"/>
    <p:sldId id="262" r:id="rId8"/>
    <p:sldId id="264" r:id="rId9"/>
    <p:sldId id="265" r:id="rId10"/>
    <p:sldId id="266" r:id="rId11"/>
    <p:sldId id="278" r:id="rId12"/>
    <p:sldId id="279" r:id="rId13"/>
    <p:sldId id="280" r:id="rId14"/>
    <p:sldId id="281" r:id="rId15"/>
    <p:sldId id="282" r:id="rId16"/>
    <p:sldId id="268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777D9A-CA9F-430C-A59F-882D1605A39F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2AB5DFF3-6517-4B3C-B736-3DD6E4C1F87F}">
      <dgm:prSet phldrT="[Tekst]" custT="1"/>
      <dgm:spPr/>
      <dgm:t>
        <a:bodyPr/>
        <a:lstStyle/>
        <a:p>
          <a:pPr algn="ctr"/>
          <a:r>
            <a:rPr lang="hr-HR" sz="2200" dirty="0"/>
            <a:t>Romani</a:t>
          </a:r>
        </a:p>
      </dgm:t>
    </dgm:pt>
    <dgm:pt modelId="{BE4EF61B-F004-41D8-A79D-5853E251CB85}" type="parTrans" cxnId="{E8A15399-D5FA-4AAE-BD34-2D39D2054203}">
      <dgm:prSet/>
      <dgm:spPr/>
      <dgm:t>
        <a:bodyPr/>
        <a:lstStyle/>
        <a:p>
          <a:endParaRPr lang="hr-HR"/>
        </a:p>
      </dgm:t>
    </dgm:pt>
    <dgm:pt modelId="{EDFAE9D2-8544-4C3B-B426-C8E28DB4EE1B}" type="sibTrans" cxnId="{E8A15399-D5FA-4AAE-BD34-2D39D2054203}">
      <dgm:prSet/>
      <dgm:spPr/>
      <dgm:t>
        <a:bodyPr/>
        <a:lstStyle/>
        <a:p>
          <a:endParaRPr lang="hr-HR"/>
        </a:p>
      </dgm:t>
    </dgm:pt>
    <dgm:pt modelId="{93F84042-4730-4759-86F2-C70335ABA847}">
      <dgm:prSet phldrT="[Tekst]" custT="1"/>
      <dgm:spPr/>
      <dgm:t>
        <a:bodyPr/>
        <a:lstStyle/>
        <a:p>
          <a:r>
            <a:rPr lang="hr-HR" sz="2200" dirty="0"/>
            <a:t>Rumunji</a:t>
          </a:r>
        </a:p>
      </dgm:t>
    </dgm:pt>
    <dgm:pt modelId="{F9D40BA6-0554-4745-888B-51DFC4B69BA6}" type="parTrans" cxnId="{9EE4A6C6-966C-45CC-BC28-C27E7DE081FE}">
      <dgm:prSet/>
      <dgm:spPr/>
      <dgm:t>
        <a:bodyPr/>
        <a:lstStyle/>
        <a:p>
          <a:endParaRPr lang="hr-HR"/>
        </a:p>
      </dgm:t>
    </dgm:pt>
    <dgm:pt modelId="{78D5900A-FF18-49C5-A963-71978CF314E0}" type="sibTrans" cxnId="{9EE4A6C6-966C-45CC-BC28-C27E7DE081FE}">
      <dgm:prSet/>
      <dgm:spPr/>
      <dgm:t>
        <a:bodyPr/>
        <a:lstStyle/>
        <a:p>
          <a:endParaRPr lang="hr-HR"/>
        </a:p>
      </dgm:t>
    </dgm:pt>
    <dgm:pt modelId="{592BA35C-12FD-4FAB-9937-FE97CB40782F}">
      <dgm:prSet phldrT="[Tekst]" custT="1"/>
      <dgm:spPr/>
      <dgm:t>
        <a:bodyPr/>
        <a:lstStyle/>
        <a:p>
          <a:r>
            <a:rPr lang="hr-HR" sz="2200" dirty="0" err="1"/>
            <a:t>Južnoslaveni</a:t>
          </a:r>
          <a:endParaRPr lang="hr-HR" sz="2200" dirty="0"/>
        </a:p>
      </dgm:t>
    </dgm:pt>
    <dgm:pt modelId="{30626F46-5C1F-42C1-9443-31EB172CAA7F}" type="parTrans" cxnId="{86247039-CB48-49F8-B927-3D62C2494A5B}">
      <dgm:prSet/>
      <dgm:spPr/>
      <dgm:t>
        <a:bodyPr/>
        <a:lstStyle/>
        <a:p>
          <a:endParaRPr lang="hr-HR"/>
        </a:p>
      </dgm:t>
    </dgm:pt>
    <dgm:pt modelId="{BDB132A9-7E71-4613-A674-6348EA702DDC}" type="sibTrans" cxnId="{86247039-CB48-49F8-B927-3D62C2494A5B}">
      <dgm:prSet/>
      <dgm:spPr/>
      <dgm:t>
        <a:bodyPr/>
        <a:lstStyle/>
        <a:p>
          <a:endParaRPr lang="hr-HR"/>
        </a:p>
      </dgm:t>
    </dgm:pt>
    <dgm:pt modelId="{0B2A5250-D27C-4C72-A28C-511C8BE269AE}">
      <dgm:prSet phldrT="[Tekst]" custT="1"/>
      <dgm:spPr/>
      <dgm:t>
        <a:bodyPr/>
        <a:lstStyle/>
        <a:p>
          <a:r>
            <a:rPr lang="hr-HR" sz="2200" dirty="0"/>
            <a:t>Srbi</a:t>
          </a:r>
        </a:p>
      </dgm:t>
    </dgm:pt>
    <dgm:pt modelId="{FAC3F06D-69E6-4FEF-9896-7052C85A6DA5}" type="parTrans" cxnId="{AEDC9B95-63B3-4F6D-833A-A3556B9DA033}">
      <dgm:prSet/>
      <dgm:spPr/>
      <dgm:t>
        <a:bodyPr/>
        <a:lstStyle/>
        <a:p>
          <a:endParaRPr lang="hr-HR"/>
        </a:p>
      </dgm:t>
    </dgm:pt>
    <dgm:pt modelId="{79D01668-109C-49CB-964E-DEBF5B4ECE71}" type="sibTrans" cxnId="{AEDC9B95-63B3-4F6D-833A-A3556B9DA033}">
      <dgm:prSet/>
      <dgm:spPr/>
      <dgm:t>
        <a:bodyPr/>
        <a:lstStyle/>
        <a:p>
          <a:endParaRPr lang="hr-HR"/>
        </a:p>
      </dgm:t>
    </dgm:pt>
    <dgm:pt modelId="{F2B4F68D-23EE-4836-8836-EB853D75541F}">
      <dgm:prSet phldrT="[Tekst]" custT="1"/>
      <dgm:spPr/>
      <dgm:t>
        <a:bodyPr/>
        <a:lstStyle/>
        <a:p>
          <a:r>
            <a:rPr lang="hr-HR" sz="2200" dirty="0"/>
            <a:t>Bugari</a:t>
          </a:r>
        </a:p>
      </dgm:t>
    </dgm:pt>
    <dgm:pt modelId="{8EB63FDE-0E00-4F00-9292-8848D4DEA210}" type="parTrans" cxnId="{7A700FAD-239C-40FF-906E-E8C198BB772A}">
      <dgm:prSet/>
      <dgm:spPr/>
      <dgm:t>
        <a:bodyPr/>
        <a:lstStyle/>
        <a:p>
          <a:endParaRPr lang="hr-HR"/>
        </a:p>
      </dgm:t>
    </dgm:pt>
    <dgm:pt modelId="{5BF85AC8-206E-41FD-8012-C0745D8BF043}" type="sibTrans" cxnId="{7A700FAD-239C-40FF-906E-E8C198BB772A}">
      <dgm:prSet/>
      <dgm:spPr/>
      <dgm:t>
        <a:bodyPr/>
        <a:lstStyle/>
        <a:p>
          <a:endParaRPr lang="hr-HR"/>
        </a:p>
      </dgm:t>
    </dgm:pt>
    <dgm:pt modelId="{73CF4E08-342F-4ACB-8998-DBC4B08DA2E8}">
      <dgm:prSet phldrT="[Tekst]"/>
      <dgm:spPr/>
      <dgm:t>
        <a:bodyPr/>
        <a:lstStyle/>
        <a:p>
          <a:pPr algn="ctr"/>
          <a:r>
            <a:rPr lang="hr-HR" dirty="0"/>
            <a:t>Ostali narodi</a:t>
          </a:r>
        </a:p>
      </dgm:t>
    </dgm:pt>
    <dgm:pt modelId="{D5CCB152-B9A3-4499-8421-FAAE4878D668}" type="parTrans" cxnId="{BC3F9BDD-2129-402E-BDD2-8E5852967FDE}">
      <dgm:prSet/>
      <dgm:spPr/>
      <dgm:t>
        <a:bodyPr/>
        <a:lstStyle/>
        <a:p>
          <a:endParaRPr lang="hr-HR"/>
        </a:p>
      </dgm:t>
    </dgm:pt>
    <dgm:pt modelId="{E2464323-EA00-4418-9271-36420FF59733}" type="sibTrans" cxnId="{BC3F9BDD-2129-402E-BDD2-8E5852967FDE}">
      <dgm:prSet/>
      <dgm:spPr/>
      <dgm:t>
        <a:bodyPr/>
        <a:lstStyle/>
        <a:p>
          <a:endParaRPr lang="hr-HR"/>
        </a:p>
      </dgm:t>
    </dgm:pt>
    <dgm:pt modelId="{4E6B2092-C67A-44AE-9A1E-AE598E424648}">
      <dgm:prSet phldrT="[Tekst]" custT="1"/>
      <dgm:spPr/>
      <dgm:t>
        <a:bodyPr/>
        <a:lstStyle/>
        <a:p>
          <a:r>
            <a:rPr lang="hr-HR" sz="2200" dirty="0"/>
            <a:t>Albanci</a:t>
          </a:r>
        </a:p>
      </dgm:t>
    </dgm:pt>
    <dgm:pt modelId="{690F17BC-C938-41CA-B8B9-99C368A75FA6}" type="parTrans" cxnId="{F1CA3D16-8418-4FF4-A2B8-282FBE896FA1}">
      <dgm:prSet/>
      <dgm:spPr/>
      <dgm:t>
        <a:bodyPr/>
        <a:lstStyle/>
        <a:p>
          <a:endParaRPr lang="hr-HR"/>
        </a:p>
      </dgm:t>
    </dgm:pt>
    <dgm:pt modelId="{FB761EEC-9709-468A-A1AA-004F71344D85}" type="sibTrans" cxnId="{F1CA3D16-8418-4FF4-A2B8-282FBE896FA1}">
      <dgm:prSet/>
      <dgm:spPr/>
      <dgm:t>
        <a:bodyPr/>
        <a:lstStyle/>
        <a:p>
          <a:endParaRPr lang="hr-HR"/>
        </a:p>
      </dgm:t>
    </dgm:pt>
    <dgm:pt modelId="{4522E594-37E9-40C1-8F55-6F6B9FE8F6EE}">
      <dgm:prSet phldrT="[Tekst]" custT="1"/>
      <dgm:spPr/>
      <dgm:t>
        <a:bodyPr/>
        <a:lstStyle/>
        <a:p>
          <a:r>
            <a:rPr lang="hr-HR" sz="2200" dirty="0"/>
            <a:t>Bošnjaci</a:t>
          </a:r>
        </a:p>
      </dgm:t>
    </dgm:pt>
    <dgm:pt modelId="{E6383179-4540-4B19-8434-800253017572}" type="parTrans" cxnId="{F86DE42F-2E87-4608-827D-E90BC97E7DE4}">
      <dgm:prSet/>
      <dgm:spPr/>
      <dgm:t>
        <a:bodyPr/>
        <a:lstStyle/>
        <a:p>
          <a:endParaRPr lang="hr-HR"/>
        </a:p>
      </dgm:t>
    </dgm:pt>
    <dgm:pt modelId="{FEF6A54A-422B-4E95-BC6F-BA49B1644088}" type="sibTrans" cxnId="{F86DE42F-2E87-4608-827D-E90BC97E7DE4}">
      <dgm:prSet/>
      <dgm:spPr/>
      <dgm:t>
        <a:bodyPr/>
        <a:lstStyle/>
        <a:p>
          <a:endParaRPr lang="hr-HR"/>
        </a:p>
      </dgm:t>
    </dgm:pt>
    <dgm:pt modelId="{1BA95874-1173-4FA5-BD2B-143D076FCA81}">
      <dgm:prSet phldrT="[Tekst]" custT="1"/>
      <dgm:spPr/>
      <dgm:t>
        <a:bodyPr/>
        <a:lstStyle/>
        <a:p>
          <a:r>
            <a:rPr lang="hr-HR" sz="2200" dirty="0"/>
            <a:t>Hrvati</a:t>
          </a:r>
        </a:p>
      </dgm:t>
    </dgm:pt>
    <dgm:pt modelId="{3BCC3D70-760F-4F77-94B7-08274EC1C119}" type="parTrans" cxnId="{4970F80C-0BCD-4CD4-9352-6C70F4BC8DA4}">
      <dgm:prSet/>
      <dgm:spPr/>
      <dgm:t>
        <a:bodyPr/>
        <a:lstStyle/>
        <a:p>
          <a:endParaRPr lang="hr-HR"/>
        </a:p>
      </dgm:t>
    </dgm:pt>
    <dgm:pt modelId="{F1ABE371-D5EA-4164-B449-879206275D39}" type="sibTrans" cxnId="{4970F80C-0BCD-4CD4-9352-6C70F4BC8DA4}">
      <dgm:prSet/>
      <dgm:spPr/>
      <dgm:t>
        <a:bodyPr/>
        <a:lstStyle/>
        <a:p>
          <a:endParaRPr lang="hr-HR"/>
        </a:p>
      </dgm:t>
    </dgm:pt>
    <dgm:pt modelId="{6253EF21-243E-49EF-9FCD-B98BF1A5C755}">
      <dgm:prSet phldrT="[Tekst]" custT="1"/>
      <dgm:spPr/>
      <dgm:t>
        <a:bodyPr/>
        <a:lstStyle/>
        <a:p>
          <a:r>
            <a:rPr lang="hr-HR" sz="2200" dirty="0"/>
            <a:t>Makedonci </a:t>
          </a:r>
        </a:p>
      </dgm:t>
    </dgm:pt>
    <dgm:pt modelId="{68A00FF9-5840-482D-B569-D10BC14FF1A5}" type="parTrans" cxnId="{C2B55DBA-5CC5-48F1-AA96-B49F550FFA6C}">
      <dgm:prSet/>
      <dgm:spPr/>
      <dgm:t>
        <a:bodyPr/>
        <a:lstStyle/>
        <a:p>
          <a:endParaRPr lang="hr-HR"/>
        </a:p>
      </dgm:t>
    </dgm:pt>
    <dgm:pt modelId="{C506E2EF-F7BE-403A-93DA-A0E93E2341F1}" type="sibTrans" cxnId="{C2B55DBA-5CC5-48F1-AA96-B49F550FFA6C}">
      <dgm:prSet/>
      <dgm:spPr/>
      <dgm:t>
        <a:bodyPr/>
        <a:lstStyle/>
        <a:p>
          <a:endParaRPr lang="hr-HR"/>
        </a:p>
      </dgm:t>
    </dgm:pt>
    <dgm:pt modelId="{CBFE2629-4F3A-4572-B865-13D2A60A29DA}">
      <dgm:prSet phldrT="[Tekst]" custT="1"/>
      <dgm:spPr/>
      <dgm:t>
        <a:bodyPr/>
        <a:lstStyle/>
        <a:p>
          <a:r>
            <a:rPr lang="hr-HR" sz="2200" dirty="0"/>
            <a:t>Crnogorci</a:t>
          </a:r>
        </a:p>
      </dgm:t>
    </dgm:pt>
    <dgm:pt modelId="{F200BADD-D7D5-4D62-AB6E-D22956D38E31}" type="parTrans" cxnId="{7B328F01-2566-47EF-9744-897FAF8B1283}">
      <dgm:prSet/>
      <dgm:spPr/>
      <dgm:t>
        <a:bodyPr/>
        <a:lstStyle/>
        <a:p>
          <a:endParaRPr lang="hr-HR"/>
        </a:p>
      </dgm:t>
    </dgm:pt>
    <dgm:pt modelId="{1E2532A0-006E-4C7B-A3DA-55A09AB6B1D2}" type="sibTrans" cxnId="{7B328F01-2566-47EF-9744-897FAF8B1283}">
      <dgm:prSet/>
      <dgm:spPr/>
      <dgm:t>
        <a:bodyPr/>
        <a:lstStyle/>
        <a:p>
          <a:endParaRPr lang="hr-HR"/>
        </a:p>
      </dgm:t>
    </dgm:pt>
    <dgm:pt modelId="{0DA6C87E-426F-41C5-B33D-60C88B5BED9D}">
      <dgm:prSet phldrT="[Tekst]" custT="1"/>
      <dgm:spPr/>
      <dgm:t>
        <a:bodyPr/>
        <a:lstStyle/>
        <a:p>
          <a:r>
            <a:rPr lang="hr-HR" sz="2200" dirty="0"/>
            <a:t>Turci</a:t>
          </a:r>
        </a:p>
      </dgm:t>
    </dgm:pt>
    <dgm:pt modelId="{63069149-8ED3-413E-9BB3-71C8EF9EBC6E}" type="parTrans" cxnId="{DABD58B5-7875-4074-9D55-4ADF3104809B}">
      <dgm:prSet/>
      <dgm:spPr/>
      <dgm:t>
        <a:bodyPr/>
        <a:lstStyle/>
        <a:p>
          <a:endParaRPr lang="hr-HR"/>
        </a:p>
      </dgm:t>
    </dgm:pt>
    <dgm:pt modelId="{CA242B7C-0057-4570-8A25-4120741BC247}" type="sibTrans" cxnId="{DABD58B5-7875-4074-9D55-4ADF3104809B}">
      <dgm:prSet/>
      <dgm:spPr/>
      <dgm:t>
        <a:bodyPr/>
        <a:lstStyle/>
        <a:p>
          <a:endParaRPr lang="hr-HR"/>
        </a:p>
      </dgm:t>
    </dgm:pt>
    <dgm:pt modelId="{033BB777-8D87-4C98-A83C-CEA5E49409AE}">
      <dgm:prSet phldrT="[Tekst]" custT="1"/>
      <dgm:spPr/>
      <dgm:t>
        <a:bodyPr/>
        <a:lstStyle/>
        <a:p>
          <a:r>
            <a:rPr lang="hr-HR" sz="2200" dirty="0"/>
            <a:t>Židovi</a:t>
          </a:r>
        </a:p>
      </dgm:t>
    </dgm:pt>
    <dgm:pt modelId="{ABEABFC0-2217-41FB-BA24-269C596F8321}" type="parTrans" cxnId="{919A79D5-C5AA-4ACC-BABA-43DD9DF48841}">
      <dgm:prSet/>
      <dgm:spPr/>
      <dgm:t>
        <a:bodyPr/>
        <a:lstStyle/>
        <a:p>
          <a:endParaRPr lang="hr-HR"/>
        </a:p>
      </dgm:t>
    </dgm:pt>
    <dgm:pt modelId="{672FF341-F17A-4EDB-BAA0-03046B281188}" type="sibTrans" cxnId="{919A79D5-C5AA-4ACC-BABA-43DD9DF48841}">
      <dgm:prSet/>
      <dgm:spPr/>
      <dgm:t>
        <a:bodyPr/>
        <a:lstStyle/>
        <a:p>
          <a:endParaRPr lang="hr-HR"/>
        </a:p>
      </dgm:t>
    </dgm:pt>
    <dgm:pt modelId="{E81AF1A1-F643-4198-A03E-D89B28F7CEB2}">
      <dgm:prSet phldrT="[Tekst]" custT="1"/>
      <dgm:spPr/>
      <dgm:t>
        <a:bodyPr/>
        <a:lstStyle/>
        <a:p>
          <a:r>
            <a:rPr lang="hr-HR" sz="2200" dirty="0"/>
            <a:t>Mađari</a:t>
          </a:r>
        </a:p>
      </dgm:t>
    </dgm:pt>
    <dgm:pt modelId="{2B2DAE1F-A2CD-4A9F-9F4A-93D310CEFAFC}" type="parTrans" cxnId="{E488164C-FA56-4ABC-9519-9D2C13F0D4F6}">
      <dgm:prSet/>
      <dgm:spPr/>
      <dgm:t>
        <a:bodyPr/>
        <a:lstStyle/>
        <a:p>
          <a:endParaRPr lang="hr-HR"/>
        </a:p>
      </dgm:t>
    </dgm:pt>
    <dgm:pt modelId="{840945E6-C48C-4401-87EC-6289C7D60FED}" type="sibTrans" cxnId="{E488164C-FA56-4ABC-9519-9D2C13F0D4F6}">
      <dgm:prSet/>
      <dgm:spPr/>
      <dgm:t>
        <a:bodyPr/>
        <a:lstStyle/>
        <a:p>
          <a:endParaRPr lang="hr-HR"/>
        </a:p>
      </dgm:t>
    </dgm:pt>
    <dgm:pt modelId="{9B954E71-7AEB-4927-B965-9AF137FBA19A}">
      <dgm:prSet phldrT="[Tekst]" custT="1"/>
      <dgm:spPr/>
      <dgm:t>
        <a:bodyPr/>
        <a:lstStyle/>
        <a:p>
          <a:r>
            <a:rPr lang="hr-HR" sz="2200" dirty="0"/>
            <a:t>Romi</a:t>
          </a:r>
        </a:p>
      </dgm:t>
    </dgm:pt>
    <dgm:pt modelId="{AB133F96-154E-420F-9B3F-5D3D7A5E704A}" type="parTrans" cxnId="{A64B15B3-5F62-48D2-807C-A24959612719}">
      <dgm:prSet/>
      <dgm:spPr/>
      <dgm:t>
        <a:bodyPr/>
        <a:lstStyle/>
        <a:p>
          <a:endParaRPr lang="hr-HR"/>
        </a:p>
      </dgm:t>
    </dgm:pt>
    <dgm:pt modelId="{A8662E0E-D861-406E-B8D3-B11920913F19}" type="sibTrans" cxnId="{A64B15B3-5F62-48D2-807C-A24959612719}">
      <dgm:prSet/>
      <dgm:spPr/>
      <dgm:t>
        <a:bodyPr/>
        <a:lstStyle/>
        <a:p>
          <a:endParaRPr lang="hr-HR"/>
        </a:p>
      </dgm:t>
    </dgm:pt>
    <dgm:pt modelId="{35C7C639-B8D4-4D20-BDD7-B6DD91207195}">
      <dgm:prSet phldrT="[Tekst]" custT="1"/>
      <dgm:spPr/>
      <dgm:t>
        <a:bodyPr/>
        <a:lstStyle/>
        <a:p>
          <a:r>
            <a:rPr lang="hr-HR" sz="2200" dirty="0"/>
            <a:t>Nijemci</a:t>
          </a:r>
        </a:p>
      </dgm:t>
    </dgm:pt>
    <dgm:pt modelId="{FA52C6E4-438E-4ABB-A566-107E8CB268E7}" type="parTrans" cxnId="{E906BECC-EE89-42DF-9357-E0446A46ADFE}">
      <dgm:prSet/>
      <dgm:spPr/>
      <dgm:t>
        <a:bodyPr/>
        <a:lstStyle/>
        <a:p>
          <a:endParaRPr lang="hr-HR"/>
        </a:p>
      </dgm:t>
    </dgm:pt>
    <dgm:pt modelId="{D2FF9726-C3D0-4BAF-BC84-977899DCABB3}" type="sibTrans" cxnId="{E906BECC-EE89-42DF-9357-E0446A46ADFE}">
      <dgm:prSet/>
      <dgm:spPr/>
      <dgm:t>
        <a:bodyPr/>
        <a:lstStyle/>
        <a:p>
          <a:endParaRPr lang="hr-HR"/>
        </a:p>
      </dgm:t>
    </dgm:pt>
    <dgm:pt modelId="{5A247870-4F01-4E86-B594-D2BF05B328DA}" type="pres">
      <dgm:prSet presAssocID="{1D777D9A-CA9F-430C-A59F-882D1605A39F}" presName="diagram" presStyleCnt="0">
        <dgm:presLayoutVars>
          <dgm:dir/>
          <dgm:animLvl val="lvl"/>
          <dgm:resizeHandles val="exact"/>
        </dgm:presLayoutVars>
      </dgm:prSet>
      <dgm:spPr/>
    </dgm:pt>
    <dgm:pt modelId="{3FBB5ACF-BA8E-49EA-B928-4B97AA725837}" type="pres">
      <dgm:prSet presAssocID="{2AB5DFF3-6517-4B3C-B736-3DD6E4C1F87F}" presName="compNode" presStyleCnt="0"/>
      <dgm:spPr/>
    </dgm:pt>
    <dgm:pt modelId="{5DE8E135-F28C-450C-BCDB-7E5D58606B02}" type="pres">
      <dgm:prSet presAssocID="{2AB5DFF3-6517-4B3C-B736-3DD6E4C1F87F}" presName="childRect" presStyleLbl="bgAcc1" presStyleIdx="0" presStyleCnt="3">
        <dgm:presLayoutVars>
          <dgm:bulletEnabled val="1"/>
        </dgm:presLayoutVars>
      </dgm:prSet>
      <dgm:spPr/>
    </dgm:pt>
    <dgm:pt modelId="{3CA5AB00-179A-422B-ABF5-CFE47B1D3BD4}" type="pres">
      <dgm:prSet presAssocID="{2AB5DFF3-6517-4B3C-B736-3DD6E4C1F87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BAC9503-7368-48D1-8746-7F58A9E32DC5}" type="pres">
      <dgm:prSet presAssocID="{2AB5DFF3-6517-4B3C-B736-3DD6E4C1F87F}" presName="parentRect" presStyleLbl="alignNode1" presStyleIdx="0" presStyleCnt="3" custLinFactNeighborX="-185" custLinFactNeighborY="-125"/>
      <dgm:spPr/>
    </dgm:pt>
    <dgm:pt modelId="{DCAD325D-02EC-4417-B5DA-C882802DB489}" type="pres">
      <dgm:prSet presAssocID="{2AB5DFF3-6517-4B3C-B736-3DD6E4C1F87F}" presName="adorn" presStyleLbl="fgAccFollowNode1" presStyleIdx="0" presStyleCnt="3"/>
      <dgm:spPr/>
    </dgm:pt>
    <dgm:pt modelId="{8318FD54-94B4-4C0D-910B-ED58F2FD3203}" type="pres">
      <dgm:prSet presAssocID="{EDFAE9D2-8544-4C3B-B426-C8E28DB4EE1B}" presName="sibTrans" presStyleLbl="sibTrans2D1" presStyleIdx="0" presStyleCnt="0"/>
      <dgm:spPr/>
    </dgm:pt>
    <dgm:pt modelId="{F4A3B630-4562-4A1E-BC1E-06C6A26C1353}" type="pres">
      <dgm:prSet presAssocID="{592BA35C-12FD-4FAB-9937-FE97CB40782F}" presName="compNode" presStyleCnt="0"/>
      <dgm:spPr/>
    </dgm:pt>
    <dgm:pt modelId="{C0B3D5FB-AECC-4477-9FCD-D9AAB4B0D8E6}" type="pres">
      <dgm:prSet presAssocID="{592BA35C-12FD-4FAB-9937-FE97CB40782F}" presName="childRect" presStyleLbl="bgAcc1" presStyleIdx="1" presStyleCnt="3" custScaleX="96504" custScaleY="210143">
        <dgm:presLayoutVars>
          <dgm:bulletEnabled val="1"/>
        </dgm:presLayoutVars>
      </dgm:prSet>
      <dgm:spPr/>
    </dgm:pt>
    <dgm:pt modelId="{56B27FBD-02BA-4DF6-8B6B-D327143C7A52}" type="pres">
      <dgm:prSet presAssocID="{592BA35C-12FD-4FAB-9937-FE97CB40782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2186D2C-A7B7-4D39-853C-7BD82D33515C}" type="pres">
      <dgm:prSet presAssocID="{592BA35C-12FD-4FAB-9937-FE97CB40782F}" presName="parentRect" presStyleLbl="alignNode1" presStyleIdx="1" presStyleCnt="3" custScaleX="116422" custLinFactNeighborX="3245" custLinFactNeighborY="26953"/>
      <dgm:spPr/>
    </dgm:pt>
    <dgm:pt modelId="{E62660AA-D6B6-4403-AE87-5448FC7119E4}" type="pres">
      <dgm:prSet presAssocID="{592BA35C-12FD-4FAB-9937-FE97CB40782F}" presName="adorn" presStyleLbl="fgAccFollowNode1" presStyleIdx="1" presStyleCnt="3" custLinFactNeighborX="16994" custLinFactNeighborY="17980"/>
      <dgm:spPr/>
    </dgm:pt>
    <dgm:pt modelId="{D50FEC37-83C4-4C32-8EF5-5A5578461FEA}" type="pres">
      <dgm:prSet presAssocID="{BDB132A9-7E71-4613-A674-6348EA702DDC}" presName="sibTrans" presStyleLbl="sibTrans2D1" presStyleIdx="0" presStyleCnt="0"/>
      <dgm:spPr/>
    </dgm:pt>
    <dgm:pt modelId="{F2AFF418-9038-465C-BED8-3DBF8E086C30}" type="pres">
      <dgm:prSet presAssocID="{73CF4E08-342F-4ACB-8998-DBC4B08DA2E8}" presName="compNode" presStyleCnt="0"/>
      <dgm:spPr/>
    </dgm:pt>
    <dgm:pt modelId="{00DD00B5-0E18-4403-94F6-06F32E6CA952}" type="pres">
      <dgm:prSet presAssocID="{73CF4E08-342F-4ACB-8998-DBC4B08DA2E8}" presName="childRect" presStyleLbl="bgAcc1" presStyleIdx="2" presStyleCnt="3" custScaleY="205339" custLinFactNeighborY="-1409">
        <dgm:presLayoutVars>
          <dgm:bulletEnabled val="1"/>
        </dgm:presLayoutVars>
      </dgm:prSet>
      <dgm:spPr/>
    </dgm:pt>
    <dgm:pt modelId="{F4F19011-127A-4343-A426-992B993BB11B}" type="pres">
      <dgm:prSet presAssocID="{73CF4E08-342F-4ACB-8998-DBC4B08DA2E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C2F2AEE-8CDD-4922-A30D-893B0532FDD3}" type="pres">
      <dgm:prSet presAssocID="{73CF4E08-342F-4ACB-8998-DBC4B08DA2E8}" presName="parentRect" presStyleLbl="alignNode1" presStyleIdx="2" presStyleCnt="3" custLinFactNeighborX="-501" custLinFactNeighborY="23251"/>
      <dgm:spPr/>
    </dgm:pt>
    <dgm:pt modelId="{51E5AA9C-4C7F-4429-88DC-DF2A5B78FDFE}" type="pres">
      <dgm:prSet presAssocID="{73CF4E08-342F-4ACB-8998-DBC4B08DA2E8}" presName="adorn" presStyleLbl="fgAccFollowNode1" presStyleIdx="2" presStyleCnt="3" custLinFactNeighborX="528" custLinFactNeighborY="19097"/>
      <dgm:spPr/>
    </dgm:pt>
  </dgm:ptLst>
  <dgm:cxnLst>
    <dgm:cxn modelId="{7B328F01-2566-47EF-9744-897FAF8B1283}" srcId="{592BA35C-12FD-4FAB-9937-FE97CB40782F}" destId="{CBFE2629-4F3A-4572-B865-13D2A60A29DA}" srcOrd="5" destOrd="0" parTransId="{F200BADD-D7D5-4D62-AB6E-D22956D38E31}" sibTransId="{1E2532A0-006E-4C7B-A3DA-55A09AB6B1D2}"/>
    <dgm:cxn modelId="{59504F05-4A2F-4422-984B-B662377C2278}" type="presOf" srcId="{EDFAE9D2-8544-4C3B-B426-C8E28DB4EE1B}" destId="{8318FD54-94B4-4C0D-910B-ED58F2FD3203}" srcOrd="0" destOrd="0" presId="urn:microsoft.com/office/officeart/2005/8/layout/bList2"/>
    <dgm:cxn modelId="{4970F80C-0BCD-4CD4-9352-6C70F4BC8DA4}" srcId="{592BA35C-12FD-4FAB-9937-FE97CB40782F}" destId="{1BA95874-1173-4FA5-BD2B-143D076FCA81}" srcOrd="3" destOrd="0" parTransId="{3BCC3D70-760F-4F77-94B7-08274EC1C119}" sibTransId="{F1ABE371-D5EA-4164-B449-879206275D39}"/>
    <dgm:cxn modelId="{F1CA3D16-8418-4FF4-A2B8-282FBE896FA1}" srcId="{73CF4E08-342F-4ACB-8998-DBC4B08DA2E8}" destId="{4E6B2092-C67A-44AE-9A1E-AE598E424648}" srcOrd="0" destOrd="0" parTransId="{690F17BC-C938-41CA-B8B9-99C368A75FA6}" sibTransId="{FB761EEC-9709-468A-A1AA-004F71344D85}"/>
    <dgm:cxn modelId="{0A391B17-EA63-4F73-89FC-632FD01A1835}" type="presOf" srcId="{F2B4F68D-23EE-4836-8836-EB853D75541F}" destId="{C0B3D5FB-AECC-4477-9FCD-D9AAB4B0D8E6}" srcOrd="0" destOrd="1" presId="urn:microsoft.com/office/officeart/2005/8/layout/bList2"/>
    <dgm:cxn modelId="{3EBAFB28-349B-47A0-9FA7-4F26DBF26AAD}" type="presOf" srcId="{9B954E71-7AEB-4927-B965-9AF137FBA19A}" destId="{00DD00B5-0E18-4403-94F6-06F32E6CA952}" srcOrd="0" destOrd="4" presId="urn:microsoft.com/office/officeart/2005/8/layout/bList2"/>
    <dgm:cxn modelId="{F86DE42F-2E87-4608-827D-E90BC97E7DE4}" srcId="{592BA35C-12FD-4FAB-9937-FE97CB40782F}" destId="{4522E594-37E9-40C1-8F55-6F6B9FE8F6EE}" srcOrd="2" destOrd="0" parTransId="{E6383179-4540-4B19-8434-800253017572}" sibTransId="{FEF6A54A-422B-4E95-BC6F-BA49B1644088}"/>
    <dgm:cxn modelId="{073D1A30-D029-4050-A8DA-4534B5DC3BCE}" type="presOf" srcId="{033BB777-8D87-4C98-A83C-CEA5E49409AE}" destId="{00DD00B5-0E18-4403-94F6-06F32E6CA952}" srcOrd="0" destOrd="2" presId="urn:microsoft.com/office/officeart/2005/8/layout/bList2"/>
    <dgm:cxn modelId="{36E61D36-2209-432E-B426-EBEDE6372775}" type="presOf" srcId="{592BA35C-12FD-4FAB-9937-FE97CB40782F}" destId="{B2186D2C-A7B7-4D39-853C-7BD82D33515C}" srcOrd="1" destOrd="0" presId="urn:microsoft.com/office/officeart/2005/8/layout/bList2"/>
    <dgm:cxn modelId="{86247039-CB48-49F8-B927-3D62C2494A5B}" srcId="{1D777D9A-CA9F-430C-A59F-882D1605A39F}" destId="{592BA35C-12FD-4FAB-9937-FE97CB40782F}" srcOrd="1" destOrd="0" parTransId="{30626F46-5C1F-42C1-9443-31EB172CAA7F}" sibTransId="{BDB132A9-7E71-4613-A674-6348EA702DDC}"/>
    <dgm:cxn modelId="{B843283C-0EA5-4B19-9353-7A5C7FE76CDA}" type="presOf" srcId="{1D777D9A-CA9F-430C-A59F-882D1605A39F}" destId="{5A247870-4F01-4E86-B594-D2BF05B328DA}" srcOrd="0" destOrd="0" presId="urn:microsoft.com/office/officeart/2005/8/layout/bList2"/>
    <dgm:cxn modelId="{A296103D-62B1-43D7-A89B-682E09F61A81}" type="presOf" srcId="{4E6B2092-C67A-44AE-9A1E-AE598E424648}" destId="{00DD00B5-0E18-4403-94F6-06F32E6CA952}" srcOrd="0" destOrd="0" presId="urn:microsoft.com/office/officeart/2005/8/layout/bList2"/>
    <dgm:cxn modelId="{C581BA3E-638B-48B7-88FA-90944B8DC110}" type="presOf" srcId="{73CF4E08-342F-4ACB-8998-DBC4B08DA2E8}" destId="{AC2F2AEE-8CDD-4922-A30D-893B0532FDD3}" srcOrd="1" destOrd="0" presId="urn:microsoft.com/office/officeart/2005/8/layout/bList2"/>
    <dgm:cxn modelId="{58951267-CF66-4835-93D8-7737E2F2EC6D}" type="presOf" srcId="{73CF4E08-342F-4ACB-8998-DBC4B08DA2E8}" destId="{F4F19011-127A-4343-A426-992B993BB11B}" srcOrd="0" destOrd="0" presId="urn:microsoft.com/office/officeart/2005/8/layout/bList2"/>
    <dgm:cxn modelId="{A9C36A49-B287-46F1-84CB-21E2D4BE1DE9}" type="presOf" srcId="{6253EF21-243E-49EF-9FCD-B98BF1A5C755}" destId="{C0B3D5FB-AECC-4477-9FCD-D9AAB4B0D8E6}" srcOrd="0" destOrd="4" presId="urn:microsoft.com/office/officeart/2005/8/layout/bList2"/>
    <dgm:cxn modelId="{4914A44B-F15F-4268-AC39-E262A3F4BE34}" type="presOf" srcId="{2AB5DFF3-6517-4B3C-B736-3DD6E4C1F87F}" destId="{ABAC9503-7368-48D1-8746-7F58A9E32DC5}" srcOrd="1" destOrd="0" presId="urn:microsoft.com/office/officeart/2005/8/layout/bList2"/>
    <dgm:cxn modelId="{E488164C-FA56-4ABC-9519-9D2C13F0D4F6}" srcId="{73CF4E08-342F-4ACB-8998-DBC4B08DA2E8}" destId="{E81AF1A1-F643-4198-A03E-D89B28F7CEB2}" srcOrd="3" destOrd="0" parTransId="{2B2DAE1F-A2CD-4A9F-9F4A-93D310CEFAFC}" sibTransId="{840945E6-C48C-4401-87EC-6289C7D60FED}"/>
    <dgm:cxn modelId="{3B59F16E-6C0D-4AFE-B370-FE7DC38D721E}" type="presOf" srcId="{0DA6C87E-426F-41C5-B33D-60C88B5BED9D}" destId="{00DD00B5-0E18-4403-94F6-06F32E6CA952}" srcOrd="0" destOrd="1" presId="urn:microsoft.com/office/officeart/2005/8/layout/bList2"/>
    <dgm:cxn modelId="{DDDDC17E-25D4-4412-B9A3-1E0E73D35303}" type="presOf" srcId="{1BA95874-1173-4FA5-BD2B-143D076FCA81}" destId="{C0B3D5FB-AECC-4477-9FCD-D9AAB4B0D8E6}" srcOrd="0" destOrd="3" presId="urn:microsoft.com/office/officeart/2005/8/layout/bList2"/>
    <dgm:cxn modelId="{1C1E8F81-4AE9-481D-96A4-8EE729C0068C}" type="presOf" srcId="{93F84042-4730-4759-86F2-C70335ABA847}" destId="{5DE8E135-F28C-450C-BCDB-7E5D58606B02}" srcOrd="0" destOrd="0" presId="urn:microsoft.com/office/officeart/2005/8/layout/bList2"/>
    <dgm:cxn modelId="{AEDC9B95-63B3-4F6D-833A-A3556B9DA033}" srcId="{592BA35C-12FD-4FAB-9937-FE97CB40782F}" destId="{0B2A5250-D27C-4C72-A28C-511C8BE269AE}" srcOrd="0" destOrd="0" parTransId="{FAC3F06D-69E6-4FEF-9896-7052C85A6DA5}" sibTransId="{79D01668-109C-49CB-964E-DEBF5B4ECE71}"/>
    <dgm:cxn modelId="{722FF695-5FF5-4568-AEDC-0CE478C51163}" type="presOf" srcId="{35C7C639-B8D4-4D20-BDD7-B6DD91207195}" destId="{00DD00B5-0E18-4403-94F6-06F32E6CA952}" srcOrd="0" destOrd="5" presId="urn:microsoft.com/office/officeart/2005/8/layout/bList2"/>
    <dgm:cxn modelId="{E8A15399-D5FA-4AAE-BD34-2D39D2054203}" srcId="{1D777D9A-CA9F-430C-A59F-882D1605A39F}" destId="{2AB5DFF3-6517-4B3C-B736-3DD6E4C1F87F}" srcOrd="0" destOrd="0" parTransId="{BE4EF61B-F004-41D8-A79D-5853E251CB85}" sibTransId="{EDFAE9D2-8544-4C3B-B426-C8E28DB4EE1B}"/>
    <dgm:cxn modelId="{2B4983A0-2B4A-488D-8AA9-91E3D577FCB2}" type="presOf" srcId="{2AB5DFF3-6517-4B3C-B736-3DD6E4C1F87F}" destId="{3CA5AB00-179A-422B-ABF5-CFE47B1D3BD4}" srcOrd="0" destOrd="0" presId="urn:microsoft.com/office/officeart/2005/8/layout/bList2"/>
    <dgm:cxn modelId="{F019EFA6-87B0-44B0-AB68-F2A06087562F}" type="presOf" srcId="{BDB132A9-7E71-4613-A674-6348EA702DDC}" destId="{D50FEC37-83C4-4C32-8EF5-5A5578461FEA}" srcOrd="0" destOrd="0" presId="urn:microsoft.com/office/officeart/2005/8/layout/bList2"/>
    <dgm:cxn modelId="{7A700FAD-239C-40FF-906E-E8C198BB772A}" srcId="{592BA35C-12FD-4FAB-9937-FE97CB40782F}" destId="{F2B4F68D-23EE-4836-8836-EB853D75541F}" srcOrd="1" destOrd="0" parTransId="{8EB63FDE-0E00-4F00-9292-8848D4DEA210}" sibTransId="{5BF85AC8-206E-41FD-8012-C0745D8BF043}"/>
    <dgm:cxn modelId="{A64B15B3-5F62-48D2-807C-A24959612719}" srcId="{73CF4E08-342F-4ACB-8998-DBC4B08DA2E8}" destId="{9B954E71-7AEB-4927-B965-9AF137FBA19A}" srcOrd="4" destOrd="0" parTransId="{AB133F96-154E-420F-9B3F-5D3D7A5E704A}" sibTransId="{A8662E0E-D861-406E-B8D3-B11920913F19}"/>
    <dgm:cxn modelId="{DABD58B5-7875-4074-9D55-4ADF3104809B}" srcId="{73CF4E08-342F-4ACB-8998-DBC4B08DA2E8}" destId="{0DA6C87E-426F-41C5-B33D-60C88B5BED9D}" srcOrd="1" destOrd="0" parTransId="{63069149-8ED3-413E-9BB3-71C8EF9EBC6E}" sibTransId="{CA242B7C-0057-4570-8A25-4120741BC247}"/>
    <dgm:cxn modelId="{E6C0E0B8-F478-4D3B-9124-CB2906EA02EA}" type="presOf" srcId="{0B2A5250-D27C-4C72-A28C-511C8BE269AE}" destId="{C0B3D5FB-AECC-4477-9FCD-D9AAB4B0D8E6}" srcOrd="0" destOrd="0" presId="urn:microsoft.com/office/officeart/2005/8/layout/bList2"/>
    <dgm:cxn modelId="{CAA50DB9-7B9F-4A0D-BD81-A68C1557093E}" type="presOf" srcId="{592BA35C-12FD-4FAB-9937-FE97CB40782F}" destId="{56B27FBD-02BA-4DF6-8B6B-D327143C7A52}" srcOrd="0" destOrd="0" presId="urn:microsoft.com/office/officeart/2005/8/layout/bList2"/>
    <dgm:cxn modelId="{C2B55DBA-5CC5-48F1-AA96-B49F550FFA6C}" srcId="{592BA35C-12FD-4FAB-9937-FE97CB40782F}" destId="{6253EF21-243E-49EF-9FCD-B98BF1A5C755}" srcOrd="4" destOrd="0" parTransId="{68A00FF9-5840-482D-B569-D10BC14FF1A5}" sibTransId="{C506E2EF-F7BE-403A-93DA-A0E93E2341F1}"/>
    <dgm:cxn modelId="{F49E43C0-6DF8-40D4-9CA5-7CB293F0A1E9}" type="presOf" srcId="{4522E594-37E9-40C1-8F55-6F6B9FE8F6EE}" destId="{C0B3D5FB-AECC-4477-9FCD-D9AAB4B0D8E6}" srcOrd="0" destOrd="2" presId="urn:microsoft.com/office/officeart/2005/8/layout/bList2"/>
    <dgm:cxn modelId="{9EE4A6C6-966C-45CC-BC28-C27E7DE081FE}" srcId="{2AB5DFF3-6517-4B3C-B736-3DD6E4C1F87F}" destId="{93F84042-4730-4759-86F2-C70335ABA847}" srcOrd="0" destOrd="0" parTransId="{F9D40BA6-0554-4745-888B-51DFC4B69BA6}" sibTransId="{78D5900A-FF18-49C5-A963-71978CF314E0}"/>
    <dgm:cxn modelId="{BBE8AFC9-2F35-4036-9FF6-D88EE728975B}" type="presOf" srcId="{E81AF1A1-F643-4198-A03E-D89B28F7CEB2}" destId="{00DD00B5-0E18-4403-94F6-06F32E6CA952}" srcOrd="0" destOrd="3" presId="urn:microsoft.com/office/officeart/2005/8/layout/bList2"/>
    <dgm:cxn modelId="{E906BECC-EE89-42DF-9357-E0446A46ADFE}" srcId="{73CF4E08-342F-4ACB-8998-DBC4B08DA2E8}" destId="{35C7C639-B8D4-4D20-BDD7-B6DD91207195}" srcOrd="5" destOrd="0" parTransId="{FA52C6E4-438E-4ABB-A566-107E8CB268E7}" sibTransId="{D2FF9726-C3D0-4BAF-BC84-977899DCABB3}"/>
    <dgm:cxn modelId="{919A79D5-C5AA-4ACC-BABA-43DD9DF48841}" srcId="{73CF4E08-342F-4ACB-8998-DBC4B08DA2E8}" destId="{033BB777-8D87-4C98-A83C-CEA5E49409AE}" srcOrd="2" destOrd="0" parTransId="{ABEABFC0-2217-41FB-BA24-269C596F8321}" sibTransId="{672FF341-F17A-4EDB-BAA0-03046B281188}"/>
    <dgm:cxn modelId="{2AAFEED6-3FE2-43BB-8A8C-DCA80ADB09CB}" type="presOf" srcId="{CBFE2629-4F3A-4572-B865-13D2A60A29DA}" destId="{C0B3D5FB-AECC-4477-9FCD-D9AAB4B0D8E6}" srcOrd="0" destOrd="5" presId="urn:microsoft.com/office/officeart/2005/8/layout/bList2"/>
    <dgm:cxn modelId="{BC3F9BDD-2129-402E-BDD2-8E5852967FDE}" srcId="{1D777D9A-CA9F-430C-A59F-882D1605A39F}" destId="{73CF4E08-342F-4ACB-8998-DBC4B08DA2E8}" srcOrd="2" destOrd="0" parTransId="{D5CCB152-B9A3-4499-8421-FAAE4878D668}" sibTransId="{E2464323-EA00-4418-9271-36420FF59733}"/>
    <dgm:cxn modelId="{D53C42DB-CA79-4E33-B47D-DED2F4F10544}" type="presParOf" srcId="{5A247870-4F01-4E86-B594-D2BF05B328DA}" destId="{3FBB5ACF-BA8E-49EA-B928-4B97AA725837}" srcOrd="0" destOrd="0" presId="urn:microsoft.com/office/officeart/2005/8/layout/bList2"/>
    <dgm:cxn modelId="{41206E46-7D0C-4CE0-A25C-AB46352BB058}" type="presParOf" srcId="{3FBB5ACF-BA8E-49EA-B928-4B97AA725837}" destId="{5DE8E135-F28C-450C-BCDB-7E5D58606B02}" srcOrd="0" destOrd="0" presId="urn:microsoft.com/office/officeart/2005/8/layout/bList2"/>
    <dgm:cxn modelId="{BDF9DBC3-1C75-48EE-8ED1-529957B31D65}" type="presParOf" srcId="{3FBB5ACF-BA8E-49EA-B928-4B97AA725837}" destId="{3CA5AB00-179A-422B-ABF5-CFE47B1D3BD4}" srcOrd="1" destOrd="0" presId="urn:microsoft.com/office/officeart/2005/8/layout/bList2"/>
    <dgm:cxn modelId="{C126A191-1DE8-47D7-9907-A71C8F67E623}" type="presParOf" srcId="{3FBB5ACF-BA8E-49EA-B928-4B97AA725837}" destId="{ABAC9503-7368-48D1-8746-7F58A9E32DC5}" srcOrd="2" destOrd="0" presId="urn:microsoft.com/office/officeart/2005/8/layout/bList2"/>
    <dgm:cxn modelId="{4AD59D8E-F135-400E-83DF-F3D3267868EC}" type="presParOf" srcId="{3FBB5ACF-BA8E-49EA-B928-4B97AA725837}" destId="{DCAD325D-02EC-4417-B5DA-C882802DB489}" srcOrd="3" destOrd="0" presId="urn:microsoft.com/office/officeart/2005/8/layout/bList2"/>
    <dgm:cxn modelId="{2B9BE95E-3747-4469-9802-3734DC31BA5A}" type="presParOf" srcId="{5A247870-4F01-4E86-B594-D2BF05B328DA}" destId="{8318FD54-94B4-4C0D-910B-ED58F2FD3203}" srcOrd="1" destOrd="0" presId="urn:microsoft.com/office/officeart/2005/8/layout/bList2"/>
    <dgm:cxn modelId="{F3453193-43FD-49D4-AD44-20FD5DEB5750}" type="presParOf" srcId="{5A247870-4F01-4E86-B594-D2BF05B328DA}" destId="{F4A3B630-4562-4A1E-BC1E-06C6A26C1353}" srcOrd="2" destOrd="0" presId="urn:microsoft.com/office/officeart/2005/8/layout/bList2"/>
    <dgm:cxn modelId="{DAD9C146-1F65-47D7-BA54-6C19A5540EEF}" type="presParOf" srcId="{F4A3B630-4562-4A1E-BC1E-06C6A26C1353}" destId="{C0B3D5FB-AECC-4477-9FCD-D9AAB4B0D8E6}" srcOrd="0" destOrd="0" presId="urn:microsoft.com/office/officeart/2005/8/layout/bList2"/>
    <dgm:cxn modelId="{69BB5A13-8822-4825-B19D-A5194318C4B5}" type="presParOf" srcId="{F4A3B630-4562-4A1E-BC1E-06C6A26C1353}" destId="{56B27FBD-02BA-4DF6-8B6B-D327143C7A52}" srcOrd="1" destOrd="0" presId="urn:microsoft.com/office/officeart/2005/8/layout/bList2"/>
    <dgm:cxn modelId="{6085BD8B-A0FB-4890-8C52-B2F2EEEAE3E8}" type="presParOf" srcId="{F4A3B630-4562-4A1E-BC1E-06C6A26C1353}" destId="{B2186D2C-A7B7-4D39-853C-7BD82D33515C}" srcOrd="2" destOrd="0" presId="urn:microsoft.com/office/officeart/2005/8/layout/bList2"/>
    <dgm:cxn modelId="{6DE11285-BCDA-4631-87A3-BD82C995D62B}" type="presParOf" srcId="{F4A3B630-4562-4A1E-BC1E-06C6A26C1353}" destId="{E62660AA-D6B6-4403-AE87-5448FC7119E4}" srcOrd="3" destOrd="0" presId="urn:microsoft.com/office/officeart/2005/8/layout/bList2"/>
    <dgm:cxn modelId="{8711A3EC-4312-4DB5-9794-8C70AA8B8B68}" type="presParOf" srcId="{5A247870-4F01-4E86-B594-D2BF05B328DA}" destId="{D50FEC37-83C4-4C32-8EF5-5A5578461FEA}" srcOrd="3" destOrd="0" presId="urn:microsoft.com/office/officeart/2005/8/layout/bList2"/>
    <dgm:cxn modelId="{F927C685-075E-48F3-8EBA-E3BF6DD12C0E}" type="presParOf" srcId="{5A247870-4F01-4E86-B594-D2BF05B328DA}" destId="{F2AFF418-9038-465C-BED8-3DBF8E086C30}" srcOrd="4" destOrd="0" presId="urn:microsoft.com/office/officeart/2005/8/layout/bList2"/>
    <dgm:cxn modelId="{0D2199E2-BD2B-4EDA-AB7C-C00CE15E19F5}" type="presParOf" srcId="{F2AFF418-9038-465C-BED8-3DBF8E086C30}" destId="{00DD00B5-0E18-4403-94F6-06F32E6CA952}" srcOrd="0" destOrd="0" presId="urn:microsoft.com/office/officeart/2005/8/layout/bList2"/>
    <dgm:cxn modelId="{5557D3D8-A3E9-460F-A62C-7B3D10B230CE}" type="presParOf" srcId="{F2AFF418-9038-465C-BED8-3DBF8E086C30}" destId="{F4F19011-127A-4343-A426-992B993BB11B}" srcOrd="1" destOrd="0" presId="urn:microsoft.com/office/officeart/2005/8/layout/bList2"/>
    <dgm:cxn modelId="{31D3A9F4-B4F3-4FEF-8B7B-21F4423287D3}" type="presParOf" srcId="{F2AFF418-9038-465C-BED8-3DBF8E086C30}" destId="{AC2F2AEE-8CDD-4922-A30D-893B0532FDD3}" srcOrd="2" destOrd="0" presId="urn:microsoft.com/office/officeart/2005/8/layout/bList2"/>
    <dgm:cxn modelId="{662D1D83-A876-46A5-8465-66E39F6995EA}" type="presParOf" srcId="{F2AFF418-9038-465C-BED8-3DBF8E086C30}" destId="{51E5AA9C-4C7F-4429-88DC-DF2A5B78FDF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8E135-F28C-450C-BCDB-7E5D58606B02}">
      <dsp:nvSpPr>
        <dsp:cNvPr id="0" name=""/>
        <dsp:cNvSpPr/>
      </dsp:nvSpPr>
      <dsp:spPr>
        <a:xfrm>
          <a:off x="3591" y="789520"/>
          <a:ext cx="1943821" cy="14510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/>
            <a:t>Rumunji</a:t>
          </a:r>
        </a:p>
      </dsp:txBody>
      <dsp:txXfrm>
        <a:off x="37590" y="823519"/>
        <a:ext cx="1875823" cy="1417022"/>
      </dsp:txXfrm>
    </dsp:sp>
    <dsp:sp modelId="{ABAC9503-7368-48D1-8746-7F58A9E32DC5}">
      <dsp:nvSpPr>
        <dsp:cNvPr id="0" name=""/>
        <dsp:cNvSpPr/>
      </dsp:nvSpPr>
      <dsp:spPr>
        <a:xfrm>
          <a:off x="0" y="2239761"/>
          <a:ext cx="1943821" cy="6239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Romani</a:t>
          </a:r>
        </a:p>
      </dsp:txBody>
      <dsp:txXfrm>
        <a:off x="0" y="2239761"/>
        <a:ext cx="1368888" cy="623939"/>
      </dsp:txXfrm>
    </dsp:sp>
    <dsp:sp modelId="{DCAD325D-02EC-4417-B5DA-C882802DB489}">
      <dsp:nvSpPr>
        <dsp:cNvPr id="0" name=""/>
        <dsp:cNvSpPr/>
      </dsp:nvSpPr>
      <dsp:spPr>
        <a:xfrm>
          <a:off x="1427467" y="2339648"/>
          <a:ext cx="680337" cy="680337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3D5FB-AECC-4477-9FCD-D9AAB4B0D8E6}">
      <dsp:nvSpPr>
        <dsp:cNvPr id="0" name=""/>
        <dsp:cNvSpPr/>
      </dsp:nvSpPr>
      <dsp:spPr>
        <a:xfrm>
          <a:off x="2469939" y="380143"/>
          <a:ext cx="1875865" cy="304921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/>
            <a:t>Srbi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/>
            <a:t>Bugari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/>
            <a:t>Bošnjaci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/>
            <a:t>Hrvati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/>
            <a:t>Makedonci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/>
            <a:t>Crnogorci</a:t>
          </a:r>
        </a:p>
      </dsp:txBody>
      <dsp:txXfrm>
        <a:off x="2513893" y="424097"/>
        <a:ext cx="1787957" cy="3005265"/>
      </dsp:txXfrm>
    </dsp:sp>
    <dsp:sp modelId="{B2186D2C-A7B7-4D39-853C-7BD82D33515C}">
      <dsp:nvSpPr>
        <dsp:cNvPr id="0" name=""/>
        <dsp:cNvSpPr/>
      </dsp:nvSpPr>
      <dsp:spPr>
        <a:xfrm>
          <a:off x="2339431" y="2798434"/>
          <a:ext cx="2263035" cy="6239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 err="1"/>
            <a:t>Južnoslaveni</a:t>
          </a:r>
          <a:endParaRPr lang="hr-HR" sz="2200" kern="1200" dirty="0"/>
        </a:p>
      </dsp:txBody>
      <dsp:txXfrm>
        <a:off x="2339431" y="2798434"/>
        <a:ext cx="1593686" cy="623939"/>
      </dsp:txXfrm>
    </dsp:sp>
    <dsp:sp modelId="{E62660AA-D6B6-4403-AE87-5448FC7119E4}">
      <dsp:nvSpPr>
        <dsp:cNvPr id="0" name=""/>
        <dsp:cNvSpPr/>
      </dsp:nvSpPr>
      <dsp:spPr>
        <a:xfrm>
          <a:off x="3975453" y="2851695"/>
          <a:ext cx="680337" cy="680337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D00B5-0E18-4403-94F6-06F32E6CA952}">
      <dsp:nvSpPr>
        <dsp:cNvPr id="0" name=""/>
        <dsp:cNvSpPr/>
      </dsp:nvSpPr>
      <dsp:spPr>
        <a:xfrm>
          <a:off x="4708723" y="386952"/>
          <a:ext cx="1943821" cy="297951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/>
            <a:t>Albanci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/>
            <a:t>Turci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/>
            <a:t>Židovi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/>
            <a:t>Mađari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/>
            <a:t>Romi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/>
            <a:t>Nijemci</a:t>
          </a:r>
        </a:p>
      </dsp:txBody>
      <dsp:txXfrm>
        <a:off x="4754269" y="432498"/>
        <a:ext cx="1852729" cy="2933966"/>
      </dsp:txXfrm>
    </dsp:sp>
    <dsp:sp modelId="{AC2F2AEE-8CDD-4922-A30D-893B0532FDD3}">
      <dsp:nvSpPr>
        <dsp:cNvPr id="0" name=""/>
        <dsp:cNvSpPr/>
      </dsp:nvSpPr>
      <dsp:spPr>
        <a:xfrm>
          <a:off x="4698985" y="2767736"/>
          <a:ext cx="1943821" cy="6239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Ostali narodi</a:t>
          </a:r>
        </a:p>
      </dsp:txBody>
      <dsp:txXfrm>
        <a:off x="4698985" y="2767736"/>
        <a:ext cx="1368888" cy="623939"/>
      </dsp:txXfrm>
    </dsp:sp>
    <dsp:sp modelId="{51E5AA9C-4C7F-4429-88DC-DF2A5B78FDFE}">
      <dsp:nvSpPr>
        <dsp:cNvPr id="0" name=""/>
        <dsp:cNvSpPr/>
      </dsp:nvSpPr>
      <dsp:spPr>
        <a:xfrm>
          <a:off x="6136191" y="2851695"/>
          <a:ext cx="680337" cy="680337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13.8.2021.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8981BCE-A3ED-4266-8706-6E09AD0178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9000"/>
          </a:blip>
          <a:srcRect l="6820" t="36550" r="8021" b="13540"/>
          <a:stretch/>
        </p:blipFill>
        <p:spPr>
          <a:xfrm>
            <a:off x="0" y="1141649"/>
            <a:ext cx="12192000" cy="57163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8023"/>
            <a:ext cx="9144000" cy="1655763"/>
          </a:xfrm>
        </p:spPr>
        <p:txBody>
          <a:bodyPr>
            <a:normAutofit fontScale="90000"/>
          </a:bodyPr>
          <a:lstStyle/>
          <a:p>
            <a:r>
              <a:rPr lang="hr-HR" sz="7200" b="1" dirty="0">
                <a:latin typeface="+mn-lt"/>
              </a:rPr>
              <a:t>Jugoistočna Europa </a:t>
            </a:r>
            <a:br>
              <a:rPr lang="hr-HR" sz="7200" b="1" dirty="0">
                <a:latin typeface="+mn-lt"/>
              </a:rPr>
            </a:br>
            <a:r>
              <a:rPr lang="hr-HR" sz="6700" i="1" dirty="0">
                <a:latin typeface="+mn-lt"/>
              </a:rPr>
              <a:t>Stanovništvo i čimbenici gospodarskog razvoja</a:t>
            </a:r>
            <a:endParaRPr lang="x-none" sz="72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052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2BFD266-19D2-490C-AF89-7E898AC5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636" y="1906621"/>
            <a:ext cx="3932237" cy="1031132"/>
          </a:xfrm>
        </p:spPr>
        <p:txBody>
          <a:bodyPr>
            <a:normAutofit/>
          </a:bodyPr>
          <a:lstStyle/>
          <a:p>
            <a:r>
              <a:rPr lang="hr-HR" sz="4400" dirty="0">
                <a:latin typeface="+mn-lt"/>
              </a:rPr>
              <a:t>Obilježja naselja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D44A9A3-457F-467D-976B-20157D5F6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09544"/>
            <a:ext cx="5510721" cy="38489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veliki broj stanovnika još uvijek živi na selima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zakašnjela industrijalizacija zbog političkih problema- promjena društvenog sustava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malo je milijunskih gradova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Bukurešt, Beograd i Sofija najveći su gradovi regije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F58D824-B578-48C0-B935-06EE6657D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339" y="2558522"/>
            <a:ext cx="4190367" cy="3086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608D91F-343F-489D-AE1C-72486FB41CA4}"/>
              </a:ext>
            </a:extLst>
          </p:cNvPr>
          <p:cNvSpPr txBox="1"/>
          <p:nvPr/>
        </p:nvSpPr>
        <p:spPr>
          <a:xfrm>
            <a:off x="9427779" y="5645426"/>
            <a:ext cx="200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Bukurešt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293D824-C6D2-4900-AB1F-18BD7AC06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872" y="2491664"/>
            <a:ext cx="4848225" cy="3523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BD8FC111-0C2C-4A79-8517-AB3955835213}"/>
              </a:ext>
            </a:extLst>
          </p:cNvPr>
          <p:cNvSpPr txBox="1"/>
          <p:nvPr/>
        </p:nvSpPr>
        <p:spPr>
          <a:xfrm>
            <a:off x="9230218" y="5554464"/>
            <a:ext cx="2007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Beograd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70447C01-20DB-4211-BC5A-D9D755CFD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418" y="2491664"/>
            <a:ext cx="5510721" cy="3673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39DE4E64-C420-4D64-B931-2AAFE24F23B6}"/>
              </a:ext>
            </a:extLst>
          </p:cNvPr>
          <p:cNvSpPr txBox="1"/>
          <p:nvPr/>
        </p:nvSpPr>
        <p:spPr>
          <a:xfrm>
            <a:off x="9230218" y="616547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Sofija</a:t>
            </a:r>
          </a:p>
        </p:txBody>
      </p:sp>
    </p:spTree>
    <p:extLst>
      <p:ext uri="{BB962C8B-B14F-4D97-AF65-F5344CB8AC3E}">
        <p14:creationId xmlns:p14="http://schemas.microsoft.com/office/powerpoint/2010/main" val="200265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53D89D-8FC1-4043-AFF0-7DBF68EA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539" y="1431499"/>
            <a:ext cx="3932237" cy="603799"/>
          </a:xfrm>
        </p:spPr>
        <p:txBody>
          <a:bodyPr>
            <a:noAutofit/>
          </a:bodyPr>
          <a:lstStyle/>
          <a:p>
            <a:pPr algn="ctr"/>
            <a:r>
              <a:rPr lang="hr-HR" sz="4400" dirty="0">
                <a:latin typeface="+mn-lt"/>
              </a:rPr>
              <a:t>Gospodarstvo</a:t>
            </a:r>
            <a:br>
              <a:rPr lang="hr-HR" sz="4400" dirty="0">
                <a:latin typeface="+mn-lt"/>
              </a:rPr>
            </a:br>
            <a:r>
              <a:rPr lang="hr-HR" sz="4400" dirty="0">
                <a:latin typeface="+mn-lt"/>
              </a:rPr>
              <a:t>Primarni sektor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A30C374-BACF-4D73-9356-AE7DBDD64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0409" y="2862716"/>
            <a:ext cx="8966364" cy="356961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velika udio primarnog sektora u broju zaposlenih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mali udio primarnog sektora u BDP-u</a:t>
            </a:r>
          </a:p>
          <a:p>
            <a:r>
              <a:rPr lang="hr-HR" sz="2200" dirty="0"/>
              <a:t>	</a:t>
            </a: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Zašto?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Panonska, </a:t>
            </a:r>
            <a:r>
              <a:rPr lang="hr-HR" sz="2200" dirty="0" err="1"/>
              <a:t>Trakijska</a:t>
            </a:r>
            <a:r>
              <a:rPr lang="hr-HR" sz="2200" dirty="0"/>
              <a:t> i Vlaška nizina imaju najpovoljnije uvjete za tržišnu poljoprivredu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uzgoj žitarica i industrijskog bilja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južnije se uzgajaju mediteranske kulture – vinova loza, voće i povrće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uzgoj duhana i ruža (Bugarska)</a:t>
            </a:r>
          </a:p>
          <a:p>
            <a:r>
              <a:rPr lang="hr-HR" sz="2200" dirty="0"/>
              <a:t>	</a:t>
            </a: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Na stranici 151. pročitaj tekst o Dolini ruža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942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AF3AF-BBB4-4C5A-B553-E4F64F073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767" y="1260434"/>
            <a:ext cx="5056515" cy="736532"/>
          </a:xfrm>
        </p:spPr>
        <p:txBody>
          <a:bodyPr>
            <a:normAutofit/>
          </a:bodyPr>
          <a:lstStyle/>
          <a:p>
            <a:r>
              <a:rPr lang="hr-HR" sz="4400" dirty="0">
                <a:latin typeface="+mn-lt"/>
              </a:rPr>
              <a:t>Rudarstvo i industrija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1CF48F0-3915-46E9-AC78-D17CBB7B2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2689"/>
            <a:ext cx="6885315" cy="405168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znatne zalihe ruda i izvora energije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veliki dio električne energije proizvodi se u HE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važnost imaju i TE zbog zaliha ugljena, nafte i prirodnog plina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nalazišta nafte su u Panonskoj i Vlaškoj nizina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nalazišta prirodnog plina u Transilvanija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nalazišta lignita (ugljena) na Kosovu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industrija u zaostajanju zbog gospodarske tranzicije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u većini država strane kompanije otvaraju nove industrijske pogone- jeftina radna snaga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EA984C6-A72D-4CF5-95EA-B6A596B99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364" y="3543957"/>
            <a:ext cx="38290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C8551B-7BA5-4648-898E-87BCFD5F2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188" y="1415555"/>
            <a:ext cx="3932237" cy="500104"/>
          </a:xfrm>
        </p:spPr>
        <p:txBody>
          <a:bodyPr>
            <a:noAutofit/>
          </a:bodyPr>
          <a:lstStyle/>
          <a:p>
            <a:r>
              <a:rPr lang="hr-HR" sz="4400" dirty="0">
                <a:latin typeface="+mn-lt"/>
              </a:rPr>
              <a:t>Tercijarni sektor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064F48D-F0EF-4DC7-89C7-8C4E80CE9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5774" y="2506412"/>
            <a:ext cx="5413867" cy="367331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važna uloga turizma, prometa i trgovine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turizam ostvaruje znatan dio BDP-a u Crnoj Gori, Bugarskoj, Sjevernoj Makedoniji i BiH</a:t>
            </a:r>
          </a:p>
          <a:p>
            <a:r>
              <a:rPr lang="hr-HR" sz="2200" dirty="0"/>
              <a:t>	</a:t>
            </a: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Na kojim morima je razvijen</a:t>
            </a:r>
          </a:p>
          <a:p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                      kupališni turizam?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trgovinski su države usmjerene na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glavni trgovinski partner je Njemačka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sve veća uloga Ruske Federacije, Kine i Indije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138A437-B845-4E1E-920E-8C6D5B814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78" y="2501103"/>
            <a:ext cx="5301446" cy="3537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CB09F67-CF0A-4DBB-9E60-E27269717FD9}"/>
              </a:ext>
            </a:extLst>
          </p:cNvPr>
          <p:cNvSpPr txBox="1"/>
          <p:nvPr/>
        </p:nvSpPr>
        <p:spPr>
          <a:xfrm>
            <a:off x="1208689" y="6038879"/>
            <a:ext cx="339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Sveti Stefan, Crna Gora</a:t>
            </a:r>
          </a:p>
        </p:txBody>
      </p:sp>
    </p:spTree>
    <p:extLst>
      <p:ext uri="{BB962C8B-B14F-4D97-AF65-F5344CB8AC3E}">
        <p14:creationId xmlns:p14="http://schemas.microsoft.com/office/powerpoint/2010/main" val="2872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5C0F13-BE52-4D4D-AFF1-C129DA892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298" y="1442735"/>
            <a:ext cx="7988902" cy="942681"/>
          </a:xfrm>
        </p:spPr>
        <p:txBody>
          <a:bodyPr>
            <a:noAutofit/>
          </a:bodyPr>
          <a:lstStyle/>
          <a:p>
            <a:r>
              <a:rPr lang="hr-HR" sz="4400" dirty="0">
                <a:latin typeface="+mn-lt"/>
              </a:rPr>
              <a:t>Vodeća gospodarska središta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4E856E-3F3A-4483-B104-F8F38AB17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9484" y="2406438"/>
            <a:ext cx="8756157" cy="33528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b="1" dirty="0"/>
              <a:t>Bugarska</a:t>
            </a:r>
            <a:r>
              <a:rPr lang="hr-HR" sz="2200" dirty="0"/>
              <a:t>- Sofija, Plovdiv (industrija), </a:t>
            </a:r>
            <a:r>
              <a:rPr lang="hr-HR" sz="2200" dirty="0" err="1"/>
              <a:t>Varna</a:t>
            </a:r>
            <a:r>
              <a:rPr lang="hr-HR" sz="2200" dirty="0"/>
              <a:t>,  </a:t>
            </a:r>
            <a:r>
              <a:rPr lang="hr-HR" sz="2200" dirty="0" err="1"/>
              <a:t>Burgas</a:t>
            </a:r>
            <a:r>
              <a:rPr lang="hr-HR" sz="2200" dirty="0"/>
              <a:t> (turistički centri i luke) i Rusa (luka na Dunavu)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b="1" dirty="0"/>
              <a:t>Srbija</a:t>
            </a:r>
            <a:r>
              <a:rPr lang="hr-HR" sz="2200" dirty="0"/>
              <a:t>- Beograd, Novi Sad, Niš, Kragujevac i Subotica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b="1" dirty="0"/>
              <a:t>Rumunjska</a:t>
            </a:r>
            <a:r>
              <a:rPr lang="hr-HR" sz="2200" dirty="0"/>
              <a:t>- Bukurešt, </a:t>
            </a:r>
            <a:r>
              <a:rPr lang="hr-HR" sz="2200" dirty="0" err="1"/>
              <a:t>Cluj-Napoca</a:t>
            </a:r>
            <a:r>
              <a:rPr lang="hr-HR" sz="2200" dirty="0"/>
              <a:t>, </a:t>
            </a:r>
            <a:r>
              <a:rPr lang="hr-HR" sz="2200" dirty="0" err="1"/>
              <a:t>Temišvar</a:t>
            </a:r>
            <a:r>
              <a:rPr lang="hr-HR" sz="2200" dirty="0"/>
              <a:t>, </a:t>
            </a:r>
            <a:r>
              <a:rPr lang="hr-HR" sz="2200" dirty="0" err="1"/>
              <a:t>Constanta</a:t>
            </a:r>
            <a:r>
              <a:rPr lang="hr-HR" sz="2200" dirty="0"/>
              <a:t>, </a:t>
            </a:r>
            <a:r>
              <a:rPr lang="hr-HR" sz="2200" dirty="0" err="1"/>
              <a:t>Brašov</a:t>
            </a:r>
            <a:r>
              <a:rPr lang="hr-HR" sz="2200" dirty="0"/>
              <a:t>, </a:t>
            </a:r>
            <a:r>
              <a:rPr lang="hr-HR" sz="2200" dirty="0" err="1"/>
              <a:t>Galati</a:t>
            </a:r>
            <a:r>
              <a:rPr lang="hr-HR" sz="2200" dirty="0"/>
              <a:t> i </a:t>
            </a:r>
            <a:r>
              <a:rPr lang="hr-HR" sz="2200" dirty="0" err="1"/>
              <a:t>Braila</a:t>
            </a:r>
            <a:r>
              <a:rPr lang="hr-HR" sz="2200" dirty="0"/>
              <a:t> (luke na Dunavu)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b="1" dirty="0"/>
              <a:t>Makedonija</a:t>
            </a:r>
            <a:r>
              <a:rPr lang="hr-HR" sz="2200" dirty="0"/>
              <a:t>- Skoplje, </a:t>
            </a:r>
            <a:r>
              <a:rPr lang="hr-HR" sz="2200" dirty="0" err="1"/>
              <a:t>Bitola</a:t>
            </a:r>
            <a:r>
              <a:rPr lang="hr-HR" sz="2200" dirty="0"/>
              <a:t>, </a:t>
            </a:r>
            <a:r>
              <a:rPr lang="hr-HR" sz="2200" dirty="0" err="1"/>
              <a:t>Prilep</a:t>
            </a:r>
            <a:r>
              <a:rPr lang="hr-HR" sz="2200" dirty="0"/>
              <a:t>, Tetovo i </a:t>
            </a:r>
            <a:r>
              <a:rPr lang="hr-HR" sz="2200" dirty="0" err="1"/>
              <a:t>Kumanovo</a:t>
            </a:r>
            <a:endParaRPr lang="hr-H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b="1" dirty="0"/>
              <a:t>BiH</a:t>
            </a:r>
            <a:r>
              <a:rPr lang="hr-HR" sz="2200" dirty="0"/>
              <a:t>- Sarajevo, Mostar, Banja Luka, Zenica i Tuzla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b="1" dirty="0"/>
              <a:t>Kosovo</a:t>
            </a:r>
            <a:r>
              <a:rPr lang="hr-HR" sz="2200" dirty="0"/>
              <a:t>- Priština, Prizren i Kosovska Mitrovica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b="1" dirty="0"/>
              <a:t>Crna Gora</a:t>
            </a:r>
            <a:r>
              <a:rPr lang="hr-HR" sz="2200" dirty="0"/>
              <a:t>- Podgorica i Nikšić</a:t>
            </a:r>
          </a:p>
        </p:txBody>
      </p:sp>
      <p:sp>
        <p:nvSpPr>
          <p:cNvPr id="5" name="Oblak 4">
            <a:extLst>
              <a:ext uri="{FF2B5EF4-FFF2-40B4-BE49-F238E27FC236}">
                <a16:creationId xmlns:a16="http://schemas.microsoft.com/office/drawing/2014/main" id="{D4F00864-A91E-4037-90DF-48A3F3462D89}"/>
              </a:ext>
            </a:extLst>
          </p:cNvPr>
          <p:cNvSpPr/>
          <p:nvPr/>
        </p:nvSpPr>
        <p:spPr>
          <a:xfrm rot="20938766">
            <a:off x="7997852" y="4385216"/>
            <a:ext cx="3595578" cy="21489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/>
              <a:t>Navedene gradove pronađi na geografskoj karti.</a:t>
            </a:r>
          </a:p>
        </p:txBody>
      </p:sp>
    </p:spTree>
    <p:extLst>
      <p:ext uri="{BB962C8B-B14F-4D97-AF65-F5344CB8AC3E}">
        <p14:creationId xmlns:p14="http://schemas.microsoft.com/office/powerpoint/2010/main" val="194121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3D97CB-945D-4D2F-BC19-C30909C4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670" y="1638806"/>
            <a:ext cx="3932237" cy="1711568"/>
          </a:xfrm>
        </p:spPr>
        <p:txBody>
          <a:bodyPr>
            <a:normAutofit/>
          </a:bodyPr>
          <a:lstStyle/>
          <a:p>
            <a:r>
              <a:rPr lang="hr-HR" sz="4400" dirty="0">
                <a:latin typeface="+mn-lt"/>
              </a:rPr>
              <a:t>Zaključak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FD5D462-1594-4E7F-A063-015115DEE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22418" y="2532840"/>
            <a:ext cx="7747164" cy="37770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prostor brojnih mogućnosti, ali veliki gospodarski zaostatak za ostalim državama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problemi: </a:t>
            </a:r>
          </a:p>
          <a:p>
            <a:r>
              <a:rPr lang="hr-HR" sz="2200" dirty="0"/>
              <a:t>	visoka nezaposlenost</a:t>
            </a:r>
          </a:p>
          <a:p>
            <a:r>
              <a:rPr lang="hr-HR" sz="2200" dirty="0"/>
              <a:t>	iseljavanje stanovništva</a:t>
            </a:r>
          </a:p>
          <a:p>
            <a:r>
              <a:rPr lang="hr-HR" sz="2200" dirty="0"/>
              <a:t>	korupcija</a:t>
            </a:r>
          </a:p>
          <a:p>
            <a:r>
              <a:rPr lang="hr-HR" sz="2200" dirty="0"/>
              <a:t>	kriminal</a:t>
            </a:r>
          </a:p>
          <a:p>
            <a:r>
              <a:rPr lang="hr-HR" sz="2200" dirty="0"/>
              <a:t>	siva ekonomija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971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Izradio: Damir Vinković, prof.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558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158" y="1067601"/>
            <a:ext cx="10195034" cy="1655763"/>
          </a:xfrm>
        </p:spPr>
        <p:txBody>
          <a:bodyPr>
            <a:normAutofit/>
          </a:bodyPr>
          <a:lstStyle/>
          <a:p>
            <a:r>
              <a:rPr kumimoji="0" lang="hr-H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Nakon današnjeg sata moći ćete…</a:t>
            </a:r>
            <a:endParaRPr lang="x-none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42D4AA-635D-4085-9E75-B79353C56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7" y="3083601"/>
            <a:ext cx="9144000" cy="140244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Opisati i usporediti geografske posebnosti europskih regija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Analizirati čimbenike koji utječu na gospodarski razvoj regije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Obrazložiti utjecaj povijesnih zbivanja na različit stupanj gospodarskoga razvoja pojedinih država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Opisati s pomoću tematske karte etničku i vjersku heterogenost stanovništva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Usporediti položaj hrvatskoga stanovništva u državama Jugoistočne Europe</a:t>
            </a: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7D20DA10-7DC0-4E46-A211-862CBC5FD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880" y="1411976"/>
            <a:ext cx="3932237" cy="500104"/>
          </a:xfrm>
        </p:spPr>
        <p:txBody>
          <a:bodyPr>
            <a:noAutofit/>
          </a:bodyPr>
          <a:lstStyle/>
          <a:p>
            <a:r>
              <a:rPr lang="hr-HR" sz="4400" dirty="0">
                <a:latin typeface="+mn-lt"/>
              </a:rPr>
              <a:t>Prisjetimo se…</a:t>
            </a:r>
          </a:p>
        </p:txBody>
      </p:sp>
      <p:sp>
        <p:nvSpPr>
          <p:cNvPr id="2" name="Pravokutnik: zaobljeni dijagonalni kutovi 1">
            <a:extLst>
              <a:ext uri="{FF2B5EF4-FFF2-40B4-BE49-F238E27FC236}">
                <a16:creationId xmlns:a16="http://schemas.microsoft.com/office/drawing/2014/main" id="{6BA19DE3-7EC0-4227-9826-12A96D12A767}"/>
              </a:ext>
            </a:extLst>
          </p:cNvPr>
          <p:cNvSpPr/>
          <p:nvPr/>
        </p:nvSpPr>
        <p:spPr>
          <a:xfrm>
            <a:off x="625363" y="3841531"/>
            <a:ext cx="3174125" cy="830344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tx1"/>
                </a:solidFill>
              </a:rPr>
              <a:t>Jugoistočna Europa</a:t>
            </a:r>
          </a:p>
        </p:txBody>
      </p:sp>
      <p:cxnSp>
        <p:nvCxnSpPr>
          <p:cNvPr id="5" name="Ravni poveznik 4">
            <a:extLst>
              <a:ext uri="{FF2B5EF4-FFF2-40B4-BE49-F238E27FC236}">
                <a16:creationId xmlns:a16="http://schemas.microsoft.com/office/drawing/2014/main" id="{D7F13EC7-D367-44D0-A38A-96C8C8906CFB}"/>
              </a:ext>
            </a:extLst>
          </p:cNvPr>
          <p:cNvCxnSpPr>
            <a:cxnSpLocks/>
            <a:stCxn id="2" idx="0"/>
            <a:endCxn id="8" idx="1"/>
          </p:cNvCxnSpPr>
          <p:nvPr/>
        </p:nvCxnSpPr>
        <p:spPr>
          <a:xfrm flipV="1">
            <a:off x="3799488" y="2482706"/>
            <a:ext cx="827690" cy="1773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D51E39DD-1AA4-4628-B660-FA7F4EC428F9}"/>
              </a:ext>
            </a:extLst>
          </p:cNvPr>
          <p:cNvSpPr/>
          <p:nvPr/>
        </p:nvSpPr>
        <p:spPr>
          <a:xfrm>
            <a:off x="4627178" y="2123292"/>
            <a:ext cx="3174125" cy="7188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>
                <a:solidFill>
                  <a:schemeClr val="tx1"/>
                </a:solidFill>
              </a:rPr>
              <a:t>Geografski položaj i prometna važnost?</a:t>
            </a: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53D87075-8B1E-4867-A9F4-F02058CD1054}"/>
              </a:ext>
            </a:extLst>
          </p:cNvPr>
          <p:cNvSpPr/>
          <p:nvPr/>
        </p:nvSpPr>
        <p:spPr>
          <a:xfrm>
            <a:off x="5454868" y="3069586"/>
            <a:ext cx="3037490" cy="7188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200" dirty="0"/>
          </a:p>
          <a:p>
            <a:pPr algn="ctr"/>
            <a:r>
              <a:rPr lang="hr-HR" sz="2200" dirty="0">
                <a:solidFill>
                  <a:schemeClr val="tx1"/>
                </a:solidFill>
              </a:rPr>
              <a:t>Geografski položaj i prometna važnost?</a:t>
            </a:r>
          </a:p>
          <a:p>
            <a:pPr algn="ctr"/>
            <a:endParaRPr lang="hr-HR" dirty="0"/>
          </a:p>
        </p:txBody>
      </p: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27BF6179-58F5-42F1-BD95-ABCC64EF7B5D}"/>
              </a:ext>
            </a:extLst>
          </p:cNvPr>
          <p:cNvCxnSpPr>
            <a:stCxn id="2" idx="0"/>
            <a:endCxn id="9" idx="1"/>
          </p:cNvCxnSpPr>
          <p:nvPr/>
        </p:nvCxnSpPr>
        <p:spPr>
          <a:xfrm flipV="1">
            <a:off x="3799488" y="3429000"/>
            <a:ext cx="1655380" cy="827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9E71F222-EA49-4BCF-B531-BD8675D1152A}"/>
              </a:ext>
            </a:extLst>
          </p:cNvPr>
          <p:cNvSpPr/>
          <p:nvPr/>
        </p:nvSpPr>
        <p:spPr>
          <a:xfrm>
            <a:off x="6114396" y="4039512"/>
            <a:ext cx="2900856" cy="71882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>
                <a:solidFill>
                  <a:schemeClr val="tx1"/>
                </a:solidFill>
              </a:rPr>
              <a:t>Obilježja reljefa?</a:t>
            </a:r>
          </a:p>
        </p:txBody>
      </p: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BC6D6B63-7E28-410F-BDD9-91B622702C96}"/>
              </a:ext>
            </a:extLst>
          </p:cNvPr>
          <p:cNvCxnSpPr>
            <a:stCxn id="2" idx="0"/>
            <a:endCxn id="12" idx="1"/>
          </p:cNvCxnSpPr>
          <p:nvPr/>
        </p:nvCxnSpPr>
        <p:spPr>
          <a:xfrm>
            <a:off x="3799488" y="4256703"/>
            <a:ext cx="2314908" cy="142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C716B57A-9FCF-4617-A8CA-74FC46E33BB4}"/>
              </a:ext>
            </a:extLst>
          </p:cNvPr>
          <p:cNvSpPr/>
          <p:nvPr/>
        </p:nvSpPr>
        <p:spPr>
          <a:xfrm>
            <a:off x="6789683" y="4990187"/>
            <a:ext cx="2900856" cy="71882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>
                <a:solidFill>
                  <a:schemeClr val="tx1"/>
                </a:solidFill>
              </a:rPr>
              <a:t>Klima i biljni svijet?</a:t>
            </a:r>
          </a:p>
        </p:txBody>
      </p:sp>
      <p:cxnSp>
        <p:nvCxnSpPr>
          <p:cNvPr id="23" name="Ravni poveznik 22">
            <a:extLst>
              <a:ext uri="{FF2B5EF4-FFF2-40B4-BE49-F238E27FC236}">
                <a16:creationId xmlns:a16="http://schemas.microsoft.com/office/drawing/2014/main" id="{FCD0D8D4-2DFC-4C5A-8EA9-E83CA783CBAD}"/>
              </a:ext>
            </a:extLst>
          </p:cNvPr>
          <p:cNvCxnSpPr>
            <a:stCxn id="2" idx="0"/>
            <a:endCxn id="18" idx="1"/>
          </p:cNvCxnSpPr>
          <p:nvPr/>
        </p:nvCxnSpPr>
        <p:spPr>
          <a:xfrm>
            <a:off x="3799488" y="4256703"/>
            <a:ext cx="2990195" cy="1092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ravokutnik: zaobljeni kutovi 28">
            <a:extLst>
              <a:ext uri="{FF2B5EF4-FFF2-40B4-BE49-F238E27FC236}">
                <a16:creationId xmlns:a16="http://schemas.microsoft.com/office/drawing/2014/main" id="{C1DFCEF6-D722-43D2-AC16-F352D69B65BC}"/>
              </a:ext>
            </a:extLst>
          </p:cNvPr>
          <p:cNvSpPr/>
          <p:nvPr/>
        </p:nvSpPr>
        <p:spPr>
          <a:xfrm>
            <a:off x="7231803" y="5927834"/>
            <a:ext cx="3037489" cy="718827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>
                <a:solidFill>
                  <a:schemeClr val="tx1"/>
                </a:solidFill>
              </a:rPr>
              <a:t>Najznačajnije rijeke, jezera i mora?</a:t>
            </a:r>
          </a:p>
        </p:txBody>
      </p:sp>
      <p:cxnSp>
        <p:nvCxnSpPr>
          <p:cNvPr id="31" name="Ravni poveznik 30">
            <a:extLst>
              <a:ext uri="{FF2B5EF4-FFF2-40B4-BE49-F238E27FC236}">
                <a16:creationId xmlns:a16="http://schemas.microsoft.com/office/drawing/2014/main" id="{32E93FFE-F287-4EF7-86C4-68F5FB95A3D4}"/>
              </a:ext>
            </a:extLst>
          </p:cNvPr>
          <p:cNvCxnSpPr>
            <a:stCxn id="2" idx="0"/>
            <a:endCxn id="29" idx="1"/>
          </p:cNvCxnSpPr>
          <p:nvPr/>
        </p:nvCxnSpPr>
        <p:spPr>
          <a:xfrm>
            <a:off x="3799488" y="4256703"/>
            <a:ext cx="3432315" cy="2030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0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2B03209-960C-4509-BBA3-B93F9C6E25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32715"/>
          <a:stretch/>
        </p:blipFill>
        <p:spPr>
          <a:xfrm>
            <a:off x="0" y="1663021"/>
            <a:ext cx="12192000" cy="519072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069" y="1484049"/>
            <a:ext cx="10515600" cy="770868"/>
          </a:xfrm>
        </p:spPr>
        <p:txBody>
          <a:bodyPr>
            <a:normAutofit/>
          </a:bodyPr>
          <a:lstStyle/>
          <a:p>
            <a:r>
              <a:rPr lang="hr-HR" dirty="0">
                <a:latin typeface="+mn-lt"/>
              </a:rPr>
              <a:t>Stanovništvo</a:t>
            </a:r>
            <a:endParaRPr lang="x-none" dirty="0">
              <a:latin typeface="+mn-lt"/>
            </a:endParaRPr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CEBB69B2-FC26-49A7-8BDB-5C8C1AB3B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7428" y="2733585"/>
            <a:ext cx="5181600" cy="3918251"/>
          </a:xfrm>
        </p:spPr>
        <p:txBody>
          <a:bodyPr>
            <a:normAutofit/>
          </a:bodyPr>
          <a:lstStyle/>
          <a:p>
            <a:r>
              <a:rPr lang="hr-HR" sz="2200" dirty="0"/>
              <a:t>oko 40 milijuna ljudi</a:t>
            </a:r>
          </a:p>
          <a:p>
            <a:r>
              <a:rPr lang="hr-HR" sz="2200" dirty="0"/>
              <a:t>manja gustoća naseljenosti od prosjeka Europe</a:t>
            </a:r>
          </a:p>
          <a:p>
            <a:pPr marL="457200" lvl="1" indent="0">
              <a:buNone/>
            </a:pP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Zašto?</a:t>
            </a:r>
          </a:p>
          <a:p>
            <a:r>
              <a:rPr lang="hr-HR" sz="2200" dirty="0"/>
              <a:t>naseljeni prostori nizina i dolina rijeka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102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21E702D4-84F3-484F-B70C-966CACA77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1811" y="3539359"/>
            <a:ext cx="9606699" cy="3318641"/>
          </a:xfrm>
        </p:spPr>
        <p:txBody>
          <a:bodyPr>
            <a:normAutofit/>
          </a:bodyPr>
          <a:lstStyle/>
          <a:p>
            <a:r>
              <a:rPr lang="hr-HR" sz="2200" dirty="0"/>
              <a:t>izmiješani brojni narodi</a:t>
            </a:r>
          </a:p>
          <a:p>
            <a:endParaRPr lang="hr-HR" sz="2200" dirty="0"/>
          </a:p>
          <a:p>
            <a:endParaRPr lang="hr-HR" sz="2200" dirty="0"/>
          </a:p>
          <a:p>
            <a:endParaRPr lang="hr-HR" sz="2200" dirty="0"/>
          </a:p>
          <a:p>
            <a:endParaRPr lang="hr-HR" sz="2200" dirty="0"/>
          </a:p>
          <a:p>
            <a:r>
              <a:rPr lang="hr-HR" sz="2200" dirty="0"/>
              <a:t>mnogobrojne manjine uz većinski narod zbog čestih promjena granica</a:t>
            </a:r>
          </a:p>
          <a:p>
            <a:pPr marL="0" indent="0" algn="ctr">
              <a:buNone/>
            </a:pP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Na stranici 149. u udžbeniku prouči koji su manjinski narodi u pojedinim državama Jugoistočne Europe.</a:t>
            </a:r>
          </a:p>
          <a:p>
            <a:endParaRPr lang="hr-HR" sz="2200" dirty="0"/>
          </a:p>
          <a:p>
            <a:endParaRPr lang="hr-HR" sz="2200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8652C839-AE32-4DA3-9F84-D1F7CA735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041" y="1423269"/>
            <a:ext cx="10515600" cy="770868"/>
          </a:xfrm>
        </p:spPr>
        <p:txBody>
          <a:bodyPr/>
          <a:lstStyle/>
          <a:p>
            <a:r>
              <a:rPr lang="hr-HR" dirty="0">
                <a:latin typeface="+mn-lt"/>
              </a:rPr>
              <a:t>Etnički, jezični i vjerski mozaik</a:t>
            </a:r>
          </a:p>
        </p:txBody>
      </p:sp>
      <p:graphicFrame>
        <p:nvGraphicFramePr>
          <p:cNvPr id="9" name="Rezervirano mjesto sadržaja 8">
            <a:extLst>
              <a:ext uri="{FF2B5EF4-FFF2-40B4-BE49-F238E27FC236}">
                <a16:creationId xmlns:a16="http://schemas.microsoft.com/office/drawing/2014/main" id="{CEC83E70-2759-433E-9AA0-38163F258A6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060009"/>
              </p:ext>
            </p:extLst>
          </p:nvPr>
        </p:nvGraphicFramePr>
        <p:xfrm>
          <a:off x="4208823" y="1902698"/>
          <a:ext cx="6816529" cy="3809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288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CEBB69B2-FC26-49A7-8BDB-5C8C1AB3B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4672" y="2362987"/>
            <a:ext cx="10643038" cy="46356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200" dirty="0"/>
              <a:t>složena etnička slika utjecala je i na složenost jezične slike</a:t>
            </a:r>
          </a:p>
          <a:p>
            <a:pPr>
              <a:lnSpc>
                <a:spcPct val="150000"/>
              </a:lnSpc>
            </a:pPr>
            <a:r>
              <a:rPr lang="hr-HR" sz="2200" dirty="0"/>
              <a:t>jedan službeni jezik- Crna Gora, Rumunjska, Bugarska i Srbija </a:t>
            </a:r>
          </a:p>
          <a:p>
            <a:pPr>
              <a:lnSpc>
                <a:spcPct val="150000"/>
              </a:lnSpc>
            </a:pPr>
            <a:r>
              <a:rPr lang="hr-HR" sz="2200" dirty="0"/>
              <a:t>dva službena jezika- Kosovo (albanski i srpski) i Sjeverna Makedonija (makedonski i albanski)</a:t>
            </a:r>
          </a:p>
          <a:p>
            <a:pPr>
              <a:lnSpc>
                <a:spcPct val="150000"/>
              </a:lnSpc>
            </a:pPr>
            <a:r>
              <a:rPr lang="hr-HR" sz="2200" dirty="0"/>
              <a:t>tri službena jezika- BiH (bošnjački, srpski i hrvatski)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313D23F-CB83-4FE6-8364-00411DFD1628}"/>
              </a:ext>
            </a:extLst>
          </p:cNvPr>
          <p:cNvSpPr txBox="1"/>
          <p:nvPr/>
        </p:nvSpPr>
        <p:spPr>
          <a:xfrm>
            <a:off x="2352674" y="1281525"/>
            <a:ext cx="7486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400" dirty="0"/>
              <a:t>Etnički, jezični i vjerski mozaik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24103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FA42C56-15D8-45F9-8B6C-CC445018E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3071" y="2296998"/>
            <a:ext cx="8798197" cy="363560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vjerski sastav: pravoslavlje (najraširenije), islam, rimokatoličanstvo, protestantizam, židovstvo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pisma: latinica, ćirilica (u Bugarskoj a uz latinicu u BiH, Crnoj Gori i Srbiji)</a:t>
            </a:r>
          </a:p>
          <a:p>
            <a:endParaRPr lang="hr-HR" dirty="0"/>
          </a:p>
        </p:txBody>
      </p:sp>
      <p:pic>
        <p:nvPicPr>
          <p:cNvPr id="1026" name="Picture 2" descr="Zahtev nadležnih: Ista ćirilica u svim bukvarima | Novosti.rs">
            <a:extLst>
              <a:ext uri="{FF2B5EF4-FFF2-40B4-BE49-F238E27FC236}">
                <a16:creationId xmlns:a16="http://schemas.microsoft.com/office/drawing/2014/main" id="{FF4F5084-55DD-4EDD-887D-CCECF3915D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6"/>
          <a:stretch/>
        </p:blipFill>
        <p:spPr bwMode="auto">
          <a:xfrm>
            <a:off x="2891932" y="4278200"/>
            <a:ext cx="6993305" cy="2332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07B0AEE-FE4A-4CB5-AEB1-7F9B3A0A59C5}"/>
              </a:ext>
            </a:extLst>
          </p:cNvPr>
          <p:cNvSpPr txBox="1"/>
          <p:nvPr/>
        </p:nvSpPr>
        <p:spPr>
          <a:xfrm>
            <a:off x="2805906" y="1342123"/>
            <a:ext cx="70944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400" dirty="0"/>
              <a:t>Etnički, jezični i vjerski mozaik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349336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889757-93DC-4AEA-81DC-DC9771F44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887" y="1481150"/>
            <a:ext cx="7810226" cy="547238"/>
          </a:xfrm>
        </p:spPr>
        <p:txBody>
          <a:bodyPr>
            <a:noAutofit/>
          </a:bodyPr>
          <a:lstStyle/>
          <a:p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Prirodno kretanje stanovništva</a:t>
            </a:r>
            <a:endParaRPr lang="hr-HR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3AADF129-DF4E-48DA-BB25-AD44E16D9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2960" y="2495286"/>
            <a:ext cx="10532405" cy="339050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u odrednicama prirodnog kretanja uočavaju se velike razlike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pozitivnu prirodnu promjenu imaju Kosovo, Crna Gora i Sjeverna Makedonija</a:t>
            </a:r>
          </a:p>
          <a:p>
            <a:pPr algn="ctr"/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Jesu li to bogatije ili siromašnije zemlje po BDP-u?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najveći prirodni pad imaju Bugarska i Srbija</a:t>
            </a:r>
          </a:p>
        </p:txBody>
      </p:sp>
    </p:spTree>
    <p:extLst>
      <p:ext uri="{BB962C8B-B14F-4D97-AF65-F5344CB8AC3E}">
        <p14:creationId xmlns:p14="http://schemas.microsoft.com/office/powerpoint/2010/main" val="131623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43A060C8-FE05-4992-A826-F13A8FF3A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623" y="1375223"/>
            <a:ext cx="9197591" cy="1070043"/>
          </a:xfrm>
        </p:spPr>
        <p:txBody>
          <a:bodyPr>
            <a:noAutofit/>
          </a:bodyPr>
          <a:lstStyle/>
          <a:p>
            <a:r>
              <a:rPr lang="hr-HR" sz="4400" dirty="0">
                <a:latin typeface="+mn-lt"/>
              </a:rPr>
              <a:t>Prostorno kretanje stanovništva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8944EB3-4E61-42CA-9C96-83B11EAF2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1025" y="2452132"/>
            <a:ext cx="10332189" cy="364503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prostor brojnih migracija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prevladavaju ekonomske migracije potaknute siromaštvom</a:t>
            </a:r>
          </a:p>
          <a:p>
            <a:pPr algn="ctr"/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U koje zemlje se preseljava stanovništvo?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zbog raspada Jugoslavije 1991. godine i ratova bilo je migracija među državama sljedbenicama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danas je ovaj prostor tranzitni za izbjeglice iz Azije i Afrike prema bogatijim državama EU</a:t>
            </a:r>
          </a:p>
        </p:txBody>
      </p:sp>
    </p:spTree>
    <p:extLst>
      <p:ext uri="{BB962C8B-B14F-4D97-AF65-F5344CB8AC3E}">
        <p14:creationId xmlns:p14="http://schemas.microsoft.com/office/powerpoint/2010/main" val="25941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10203</TotalTime>
  <Words>698</Words>
  <Application>Microsoft Office PowerPoint</Application>
  <PresentationFormat>Široki zaslon</PresentationFormat>
  <Paragraphs>116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Arial</vt:lpstr>
      <vt:lpstr>Office Theme</vt:lpstr>
      <vt:lpstr>Jugoistočna Europa  Stanovništvo i čimbenici gospodarskog razvoja</vt:lpstr>
      <vt:lpstr>Nakon današnjeg sata moći ćete…</vt:lpstr>
      <vt:lpstr>Prisjetimo se…</vt:lpstr>
      <vt:lpstr>Stanovništvo</vt:lpstr>
      <vt:lpstr>Etnički, jezični i vjerski mozaik</vt:lpstr>
      <vt:lpstr>PowerPoint prezentacija</vt:lpstr>
      <vt:lpstr>PowerPoint prezentacija</vt:lpstr>
      <vt:lpstr>Prirodno kretanje stanovništva</vt:lpstr>
      <vt:lpstr>Prostorno kretanje stanovništva</vt:lpstr>
      <vt:lpstr>Obilježja naselja</vt:lpstr>
      <vt:lpstr>Gospodarstvo Primarni sektor</vt:lpstr>
      <vt:lpstr>Rudarstvo i industrija</vt:lpstr>
      <vt:lpstr>Tercijarni sektor</vt:lpstr>
      <vt:lpstr>Vodeća gospodarska središta</vt:lpstr>
      <vt:lpstr>Zaključak</vt:lpstr>
      <vt:lpstr>Izradio: Damir Vinković, prof.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damir vinković</cp:lastModifiedBy>
  <cp:revision>98</cp:revision>
  <dcterms:created xsi:type="dcterms:W3CDTF">2021-01-04T08:54:24Z</dcterms:created>
  <dcterms:modified xsi:type="dcterms:W3CDTF">2021-08-13T17:33:34Z</dcterms:modified>
</cp:coreProperties>
</file>